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9" r:id="rId18"/>
    <p:sldId id="290" r:id="rId19"/>
    <p:sldId id="291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1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3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9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6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0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9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BFB3-9504-43D6-99E7-8FA59796CFF7}" type="datetimeFigureOut">
              <a:rPr lang="en-US" smtClean="0"/>
              <a:pPr/>
              <a:t>04/09/2018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14401" y="3144166"/>
            <a:ext cx="7620000" cy="14747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760"/>
              </a:lnSpc>
              <a:spcBef>
                <a:spcPts val="100"/>
              </a:spcBef>
            </a:pPr>
            <a:r>
              <a:rPr sz="6000" b="1" spc="9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Nếp</a:t>
            </a:r>
            <a:r>
              <a:rPr sz="6000" b="1" spc="9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110" dirty="0">
                <a:solidFill>
                  <a:srgbClr val="FF0000"/>
                </a:solidFill>
                <a:latin typeface="Times New Roman"/>
                <a:cs typeface="Times New Roman"/>
              </a:rPr>
              <a:t>nghĩ </a:t>
            </a:r>
            <a:r>
              <a:rPr sz="6000" b="1" spc="114" dirty="0" err="1">
                <a:solidFill>
                  <a:srgbClr val="FF0000"/>
                </a:solidFill>
                <a:latin typeface="Times New Roman"/>
                <a:cs typeface="Times New Roman"/>
              </a:rPr>
              <a:t>phát</a:t>
            </a:r>
            <a:r>
              <a:rPr sz="6000" b="1" spc="-5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14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triển</a:t>
            </a:r>
            <a:r>
              <a:rPr lang="en-US" sz="6000" b="1" spc="140" dirty="0" smtClean="0">
                <a:solidFill>
                  <a:srgbClr val="FF0000"/>
                </a:solidFill>
                <a:latin typeface="Times New Roman"/>
                <a:cs typeface="Times New Roman"/>
              </a:rPr>
              <a:t/>
            </a:r>
            <a:br>
              <a:rPr lang="en-US" sz="6000" b="1" spc="14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endParaRPr sz="60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ts val="3760"/>
              </a:lnSpc>
            </a:pPr>
            <a:r>
              <a:rPr sz="6000" b="1" spc="105" dirty="0">
                <a:solidFill>
                  <a:srgbClr val="FF0000"/>
                </a:solidFill>
                <a:latin typeface="Times New Roman"/>
                <a:cs typeface="Times New Roman"/>
              </a:rPr>
              <a:t>trong </a:t>
            </a:r>
            <a:r>
              <a:rPr sz="6000" b="1" spc="75" dirty="0">
                <a:solidFill>
                  <a:srgbClr val="FF0000"/>
                </a:solidFill>
                <a:latin typeface="Times New Roman"/>
                <a:cs typeface="Times New Roman"/>
              </a:rPr>
              <a:t>dạy </a:t>
            </a:r>
            <a:r>
              <a:rPr sz="6000" b="1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r>
              <a:rPr sz="6000" b="1" spc="-4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6000" b="1" spc="145" dirty="0">
                <a:solidFill>
                  <a:srgbClr val="FF0000"/>
                </a:solidFill>
                <a:latin typeface="Times New Roman"/>
                <a:cs typeface="Times New Roman"/>
              </a:rPr>
              <a:t>học</a:t>
            </a:r>
            <a:endParaRPr sz="6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ỦY BAN NHÂN DÂN HUYỆN BÌNH CHÁNH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PHÒNG GIÁO DỤC</a:t>
            </a:r>
            <a:r>
              <a:rPr kumimoji="0" lang="vi-V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VÀ</a:t>
            </a:r>
            <a:r>
              <a:rPr kumimoji="0" lang="vi-VN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vi-V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ĐÀO</a:t>
            </a:r>
            <a:r>
              <a:rPr kumimoji="0" lang="vi-VN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TẠO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TẬP HUẤN CHUYÊN ĐỀ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460927" y="1703061"/>
            <a:ext cx="4062603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4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sz="4000" spc="-2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4000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A(E) </a:t>
            </a:r>
            <a:r>
              <a:rPr sz="4000" spc="-3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sz="4000" spc="-6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4000" spc="-150" baseline="27777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4000" baseline="27777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2562781" y="2533377"/>
            <a:ext cx="393470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000" spc="-1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sz="4000" spc="-5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↗ </a:t>
            </a:r>
            <a:r>
              <a:rPr sz="4000" spc="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 </a:t>
            </a:r>
            <a:r>
              <a:rPr sz="4000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A(E)</a:t>
            </a:r>
            <a:r>
              <a:rPr sz="4000" spc="-4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↗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685800" y="3793661"/>
            <a:ext cx="8001000" cy="19441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155" dirty="0">
                <a:latin typeface="Arial"/>
                <a:cs typeface="Arial"/>
              </a:rPr>
              <a:t>Nếp </a:t>
            </a:r>
            <a:r>
              <a:rPr sz="3600" spc="-145" dirty="0">
                <a:latin typeface="Arial"/>
                <a:cs typeface="Arial"/>
              </a:rPr>
              <a:t>nghĩ </a:t>
            </a:r>
            <a:r>
              <a:rPr sz="3600" spc="-85" dirty="0">
                <a:latin typeface="Arial"/>
                <a:cs typeface="Arial"/>
              </a:rPr>
              <a:t>phát </a:t>
            </a:r>
            <a:r>
              <a:rPr sz="3600" spc="-25" dirty="0">
                <a:latin typeface="Arial"/>
                <a:cs typeface="Arial"/>
              </a:rPr>
              <a:t>triển</a:t>
            </a:r>
            <a:r>
              <a:rPr sz="3600" spc="-490" dirty="0">
                <a:latin typeface="Arial"/>
                <a:cs typeface="Arial"/>
              </a:rPr>
              <a:t> </a:t>
            </a:r>
            <a:r>
              <a:rPr sz="3600" spc="-125" dirty="0">
                <a:latin typeface="Arial"/>
                <a:cs typeface="Arial"/>
              </a:rPr>
              <a:t>cho </a:t>
            </a:r>
            <a:r>
              <a:rPr sz="3600" spc="5" dirty="0">
                <a:latin typeface="Arial"/>
                <a:cs typeface="Arial"/>
              </a:rPr>
              <a:t>trò</a:t>
            </a:r>
            <a:endParaRPr sz="3600" dirty="0">
              <a:latin typeface="Arial"/>
              <a:cs typeface="Arial"/>
            </a:endParaRPr>
          </a:p>
          <a:p>
            <a:pPr marL="702945" marR="57785" indent="-637540">
              <a:spcBef>
                <a:spcPts val="2130"/>
              </a:spcBef>
            </a:pPr>
            <a:r>
              <a:rPr sz="3600" spc="-155" dirty="0">
                <a:latin typeface="Arial"/>
                <a:cs typeface="Arial"/>
              </a:rPr>
              <a:t>Làm </a:t>
            </a:r>
            <a:r>
              <a:rPr sz="3600" spc="-125" dirty="0">
                <a:latin typeface="Arial"/>
                <a:cs typeface="Arial"/>
              </a:rPr>
              <a:t>cách </a:t>
            </a:r>
            <a:r>
              <a:rPr sz="3600" spc="-90" dirty="0">
                <a:latin typeface="Arial"/>
                <a:cs typeface="Arial"/>
              </a:rPr>
              <a:t>nào </a:t>
            </a:r>
            <a:r>
              <a:rPr sz="3600" spc="-60" dirty="0">
                <a:latin typeface="Arial"/>
                <a:cs typeface="Arial"/>
              </a:rPr>
              <a:t>để </a:t>
            </a:r>
            <a:r>
              <a:rPr sz="3600" spc="-65" dirty="0">
                <a:latin typeface="Arial"/>
                <a:cs typeface="Arial"/>
              </a:rPr>
              <a:t>giúp </a:t>
            </a:r>
            <a:r>
              <a:rPr sz="3600" spc="10" dirty="0">
                <a:latin typeface="Arial"/>
                <a:cs typeface="Arial"/>
              </a:rPr>
              <a:t>trò </a:t>
            </a:r>
            <a:r>
              <a:rPr sz="3600" spc="-110" dirty="0">
                <a:latin typeface="Arial"/>
                <a:cs typeface="Arial"/>
              </a:rPr>
              <a:t>có</a:t>
            </a:r>
            <a:r>
              <a:rPr sz="3600" spc="-204" dirty="0">
                <a:latin typeface="Arial"/>
                <a:cs typeface="Arial"/>
              </a:rPr>
              <a:t> </a:t>
            </a:r>
            <a:r>
              <a:rPr sz="3600" spc="-75" dirty="0" err="1">
                <a:latin typeface="Arial"/>
                <a:cs typeface="Arial"/>
              </a:rPr>
              <a:t>được</a:t>
            </a:r>
            <a:r>
              <a:rPr sz="3600" spc="-75" dirty="0">
                <a:latin typeface="Arial"/>
                <a:cs typeface="Arial"/>
              </a:rPr>
              <a:t>  </a:t>
            </a:r>
            <a:r>
              <a:rPr sz="3600" spc="-75" dirty="0" err="1" smtClean="0">
                <a:latin typeface="Arial"/>
                <a:cs typeface="Arial"/>
              </a:rPr>
              <a:t>nếp</a:t>
            </a:r>
            <a:r>
              <a:rPr sz="3600" spc="-75" dirty="0" smtClean="0">
                <a:latin typeface="Arial"/>
                <a:cs typeface="Arial"/>
              </a:rPr>
              <a:t> </a:t>
            </a:r>
            <a:r>
              <a:rPr sz="3600" spc="-95" dirty="0" err="1" smtClean="0">
                <a:latin typeface="Arial"/>
                <a:cs typeface="Arial"/>
              </a:rPr>
              <a:t>nghĩ</a:t>
            </a:r>
            <a:r>
              <a:rPr sz="3600" spc="-95" dirty="0" smtClean="0">
                <a:latin typeface="Arial"/>
                <a:cs typeface="Arial"/>
              </a:rPr>
              <a:t> </a:t>
            </a:r>
            <a:r>
              <a:rPr sz="3600" spc="-45" dirty="0">
                <a:latin typeface="Arial"/>
                <a:cs typeface="Arial"/>
              </a:rPr>
              <a:t>phát</a:t>
            </a:r>
            <a:r>
              <a:rPr sz="3600" spc="-150" dirty="0">
                <a:latin typeface="Arial"/>
                <a:cs typeface="Arial"/>
              </a:rPr>
              <a:t> </a:t>
            </a:r>
            <a:r>
              <a:rPr sz="3600" spc="-35" dirty="0">
                <a:latin typeface="Arial"/>
                <a:cs typeface="Arial"/>
              </a:rPr>
              <a:t>triển?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343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81049" y="457200"/>
            <a:ext cx="51385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Thực</a:t>
            </a:r>
            <a:r>
              <a:rPr spc="-165" dirty="0"/>
              <a:t> </a:t>
            </a:r>
            <a:r>
              <a:rPr spc="-114" dirty="0"/>
              <a:t>hành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914400" y="1600200"/>
            <a:ext cx="7620000" cy="1336904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phạm sai lầm, ví dụ trong thực  hành/bài tập/kiểm tra, làm chưa được  một số hoạt động, thầy/cô làm gì?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1390360" y="3505200"/>
            <a:ext cx="7144040" cy="188833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10820" indent="-198120">
              <a:lnSpc>
                <a:spcPct val="100000"/>
              </a:lnSpc>
              <a:spcBef>
                <a:spcPts val="385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đón nhận sai lầm của trò</a:t>
            </a:r>
          </a:p>
          <a:p>
            <a:pPr marL="210820" indent="-198120">
              <a:lnSpc>
                <a:spcPct val="100000"/>
              </a:lnSpc>
              <a:spcBef>
                <a:spcPts val="290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giúp trò đón nhận sai lầm</a:t>
            </a:r>
          </a:p>
          <a:p>
            <a:pPr marL="210820" indent="-198120">
              <a:lnSpc>
                <a:spcPct val="100000"/>
              </a:lnSpc>
              <a:spcBef>
                <a:spcPts val="285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“Ồ, cái não của em đang học, khi em làm sai”</a:t>
            </a:r>
          </a:p>
          <a:p>
            <a:pPr marL="210820" indent="-198120">
              <a:lnSpc>
                <a:spcPct val="100000"/>
              </a:lnSpc>
              <a:spcBef>
                <a:spcPts val="280"/>
              </a:spcBef>
              <a:buChar char="•"/>
              <a:tabLst>
                <a:tab pos="2108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Tặng một trái tim dễ thương</a:t>
            </a:r>
          </a:p>
        </p:txBody>
      </p:sp>
    </p:spTree>
    <p:extLst>
      <p:ext uri="{BB962C8B-B14F-4D97-AF65-F5344CB8AC3E}">
        <p14:creationId xmlns:p14="http://schemas.microsoft.com/office/powerpoint/2010/main" val="25268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81049" y="457200"/>
            <a:ext cx="5138548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Thực</a:t>
            </a:r>
            <a:r>
              <a:rPr spc="-165" dirty="0"/>
              <a:t> </a:t>
            </a:r>
            <a:r>
              <a:rPr spc="-114" dirty="0"/>
              <a:t>hành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914400" y="1600200"/>
            <a:ext cx="7620000" cy="94448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hỏi câu hỏi rất “ngô nghê”,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“khờ”, rất cơ bản... thì thầy/cô làm gì?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66800" y="3509204"/>
            <a:ext cx="7162800" cy="1219200"/>
            <a:chOff x="1066800" y="3509204"/>
            <a:chExt cx="7162800" cy="1219200"/>
          </a:xfrm>
        </p:grpSpPr>
        <p:sp>
          <p:nvSpPr>
            <p:cNvPr id="6" name="object 4"/>
            <p:cNvSpPr txBox="1"/>
            <p:nvPr/>
          </p:nvSpPr>
          <p:spPr>
            <a:xfrm>
              <a:off x="1066800" y="3663230"/>
              <a:ext cx="5620040" cy="911147"/>
            </a:xfrm>
            <a:prstGeom prst="rect">
              <a:avLst/>
            </a:prstGeom>
          </p:spPr>
          <p:txBody>
            <a:bodyPr vert="horz" wrap="square" lIns="0" tIns="48895" rIns="0" bIns="0" rtlCol="0">
              <a:spAutoFit/>
            </a:bodyPr>
            <a:lstStyle/>
            <a:p>
              <a:pPr marL="210820" indent="-198120">
                <a:lnSpc>
                  <a:spcPct val="100000"/>
                </a:lnSpc>
                <a:spcBef>
                  <a:spcPts val="385"/>
                </a:spcBef>
                <a:buChar char="•"/>
                <a:tabLst>
                  <a:tab pos="210820" algn="l"/>
                </a:tabLst>
              </a:pPr>
              <a:r>
                <a:rPr lang="vi-V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Tôi vừa giảng cho các anh chị rồi đấy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nhé. Vậy mà cũng chưa hiểu hả?</a:t>
              </a:r>
            </a:p>
          </p:txBody>
        </p:sp>
        <p:sp>
          <p:nvSpPr>
            <p:cNvPr id="7" name="object 5"/>
            <p:cNvSpPr/>
            <p:nvPr/>
          </p:nvSpPr>
          <p:spPr>
            <a:xfrm>
              <a:off x="7010400" y="3509204"/>
              <a:ext cx="1219200" cy="1219200"/>
            </a:xfrm>
            <a:custGeom>
              <a:avLst/>
              <a:gdLst/>
              <a:ahLst/>
              <a:cxnLst/>
              <a:rect l="l" t="t" r="r" b="b"/>
              <a:pathLst>
                <a:path w="535304" h="535304">
                  <a:moveTo>
                    <a:pt x="267462" y="0"/>
                  </a:moveTo>
                  <a:lnTo>
                    <a:pt x="219389" y="4309"/>
                  </a:lnTo>
                  <a:lnTo>
                    <a:pt x="174141" y="16734"/>
                  </a:lnTo>
                  <a:lnTo>
                    <a:pt x="132475" y="36519"/>
                  </a:lnTo>
                  <a:lnTo>
                    <a:pt x="95145" y="62908"/>
                  </a:lnTo>
                  <a:lnTo>
                    <a:pt x="62908" y="95145"/>
                  </a:lnTo>
                  <a:lnTo>
                    <a:pt x="36519" y="132475"/>
                  </a:lnTo>
                  <a:lnTo>
                    <a:pt x="16734" y="174141"/>
                  </a:lnTo>
                  <a:lnTo>
                    <a:pt x="4305" y="219440"/>
                  </a:lnTo>
                  <a:lnTo>
                    <a:pt x="0" y="267461"/>
                  </a:lnTo>
                  <a:lnTo>
                    <a:pt x="4309" y="315534"/>
                  </a:lnTo>
                  <a:lnTo>
                    <a:pt x="16734" y="360782"/>
                  </a:lnTo>
                  <a:lnTo>
                    <a:pt x="36519" y="402448"/>
                  </a:lnTo>
                  <a:lnTo>
                    <a:pt x="62908" y="439778"/>
                  </a:lnTo>
                  <a:lnTo>
                    <a:pt x="95145" y="472015"/>
                  </a:lnTo>
                  <a:lnTo>
                    <a:pt x="132475" y="498404"/>
                  </a:lnTo>
                  <a:lnTo>
                    <a:pt x="174141" y="518189"/>
                  </a:lnTo>
                  <a:lnTo>
                    <a:pt x="219389" y="530614"/>
                  </a:lnTo>
                  <a:lnTo>
                    <a:pt x="267462" y="534923"/>
                  </a:lnTo>
                  <a:lnTo>
                    <a:pt x="315534" y="530614"/>
                  </a:lnTo>
                  <a:lnTo>
                    <a:pt x="360782" y="518189"/>
                  </a:lnTo>
                  <a:lnTo>
                    <a:pt x="402448" y="498404"/>
                  </a:lnTo>
                  <a:lnTo>
                    <a:pt x="439778" y="472015"/>
                  </a:lnTo>
                  <a:lnTo>
                    <a:pt x="472015" y="439778"/>
                  </a:lnTo>
                  <a:lnTo>
                    <a:pt x="475635" y="434657"/>
                  </a:lnTo>
                  <a:lnTo>
                    <a:pt x="267462" y="434657"/>
                  </a:lnTo>
                  <a:lnTo>
                    <a:pt x="226909" y="429656"/>
                  </a:lnTo>
                  <a:lnTo>
                    <a:pt x="188213" y="414654"/>
                  </a:lnTo>
                  <a:lnTo>
                    <a:pt x="151916" y="388312"/>
                  </a:lnTo>
                  <a:lnTo>
                    <a:pt x="124737" y="354536"/>
                  </a:lnTo>
                  <a:lnTo>
                    <a:pt x="107330" y="315483"/>
                  </a:lnTo>
                  <a:lnTo>
                    <a:pt x="100348" y="273308"/>
                  </a:lnTo>
                  <a:lnTo>
                    <a:pt x="104443" y="230166"/>
                  </a:lnTo>
                  <a:lnTo>
                    <a:pt x="120269" y="188213"/>
                  </a:lnTo>
                  <a:lnTo>
                    <a:pt x="256159" y="188213"/>
                  </a:lnTo>
                  <a:lnTo>
                    <a:pt x="188213" y="120268"/>
                  </a:lnTo>
                  <a:lnTo>
                    <a:pt x="226909" y="105267"/>
                  </a:lnTo>
                  <a:lnTo>
                    <a:pt x="267462" y="100266"/>
                  </a:lnTo>
                  <a:lnTo>
                    <a:pt x="475635" y="100266"/>
                  </a:lnTo>
                  <a:lnTo>
                    <a:pt x="472015" y="95145"/>
                  </a:lnTo>
                  <a:lnTo>
                    <a:pt x="439778" y="62908"/>
                  </a:lnTo>
                  <a:lnTo>
                    <a:pt x="402448" y="36519"/>
                  </a:lnTo>
                  <a:lnTo>
                    <a:pt x="360782" y="16734"/>
                  </a:lnTo>
                  <a:lnTo>
                    <a:pt x="315534" y="4309"/>
                  </a:lnTo>
                  <a:lnTo>
                    <a:pt x="267462" y="0"/>
                  </a:lnTo>
                  <a:close/>
                </a:path>
                <a:path w="535304" h="535304">
                  <a:moveTo>
                    <a:pt x="256159" y="188213"/>
                  </a:moveTo>
                  <a:lnTo>
                    <a:pt x="120269" y="188213"/>
                  </a:lnTo>
                  <a:lnTo>
                    <a:pt x="346710" y="414654"/>
                  </a:lnTo>
                  <a:lnTo>
                    <a:pt x="308014" y="429656"/>
                  </a:lnTo>
                  <a:lnTo>
                    <a:pt x="267462" y="434657"/>
                  </a:lnTo>
                  <a:lnTo>
                    <a:pt x="475635" y="434657"/>
                  </a:lnTo>
                  <a:lnTo>
                    <a:pt x="498404" y="402448"/>
                  </a:lnTo>
                  <a:lnTo>
                    <a:pt x="518189" y="360782"/>
                  </a:lnTo>
                  <a:lnTo>
                    <a:pt x="522053" y="346709"/>
                  </a:lnTo>
                  <a:lnTo>
                    <a:pt x="414654" y="346709"/>
                  </a:lnTo>
                  <a:lnTo>
                    <a:pt x="256159" y="188213"/>
                  </a:lnTo>
                  <a:close/>
                </a:path>
                <a:path w="535304" h="535304">
                  <a:moveTo>
                    <a:pt x="475635" y="100266"/>
                  </a:moveTo>
                  <a:lnTo>
                    <a:pt x="267462" y="100266"/>
                  </a:lnTo>
                  <a:lnTo>
                    <a:pt x="308014" y="105267"/>
                  </a:lnTo>
                  <a:lnTo>
                    <a:pt x="346710" y="120268"/>
                  </a:lnTo>
                  <a:lnTo>
                    <a:pt x="383007" y="146611"/>
                  </a:lnTo>
                  <a:lnTo>
                    <a:pt x="410186" y="180387"/>
                  </a:lnTo>
                  <a:lnTo>
                    <a:pt x="427593" y="219440"/>
                  </a:lnTo>
                  <a:lnTo>
                    <a:pt x="434575" y="261615"/>
                  </a:lnTo>
                  <a:lnTo>
                    <a:pt x="430480" y="304757"/>
                  </a:lnTo>
                  <a:lnTo>
                    <a:pt x="414654" y="346709"/>
                  </a:lnTo>
                  <a:lnTo>
                    <a:pt x="522053" y="346709"/>
                  </a:lnTo>
                  <a:lnTo>
                    <a:pt x="530618" y="315483"/>
                  </a:lnTo>
                  <a:lnTo>
                    <a:pt x="534924" y="267461"/>
                  </a:lnTo>
                  <a:lnTo>
                    <a:pt x="530614" y="219389"/>
                  </a:lnTo>
                  <a:lnTo>
                    <a:pt x="518189" y="174141"/>
                  </a:lnTo>
                  <a:lnTo>
                    <a:pt x="498404" y="132475"/>
                  </a:lnTo>
                  <a:lnTo>
                    <a:pt x="475635" y="10026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626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381000" y="685800"/>
            <a:ext cx="8534400" cy="364522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để trò được lớn lên bằng những 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 nhận từng câu hỏi của trò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“Cám ơn em đã đặt câu hỏi”.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“Hãy tiếp tục hỏi vì đây là cách để em được lớn lên đấy”</a:t>
            </a:r>
          </a:p>
          <a:p>
            <a:pPr marL="12700" marR="5080" algn="just">
              <a:spcBef>
                <a:spcPts val="345"/>
              </a:spcBef>
              <a:tabLst>
                <a:tab pos="12700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 Nếu trò hay hỏi linh tinh thì hãy dành  chút thời gian ngoài giờ giúp trò biết đặt câu hỏi đúng lúc.</a:t>
            </a:r>
          </a:p>
        </p:txBody>
      </p:sp>
      <p:sp>
        <p:nvSpPr>
          <p:cNvPr id="8" name="object 4"/>
          <p:cNvSpPr txBox="1"/>
          <p:nvPr/>
        </p:nvSpPr>
        <p:spPr>
          <a:xfrm>
            <a:off x="381000" y="4670404"/>
            <a:ext cx="8305800" cy="1577996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  <a:tabLst>
                <a:tab pos="21082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  <a:p>
            <a:pPr marL="210820" indent="-198120">
              <a:lnSpc>
                <a:spcPct val="100000"/>
              </a:lnSpc>
              <a:spcBef>
                <a:spcPts val="385"/>
              </a:spcBef>
              <a:buChar char="•"/>
              <a:tabLst>
                <a:tab pos="21082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trò đạt được kết quả tốt, làm được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kiểm tra, hoàn thành tốt dự án…</a:t>
            </a:r>
          </a:p>
        </p:txBody>
      </p:sp>
    </p:spTree>
    <p:extLst>
      <p:ext uri="{BB962C8B-B14F-4D97-AF65-F5344CB8AC3E}">
        <p14:creationId xmlns:p14="http://schemas.microsoft.com/office/powerpoint/2010/main" val="424113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152400" y="461945"/>
            <a:ext cx="4267201" cy="5206554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spcBef>
                <a:spcPts val="940"/>
              </a:spcBef>
            </a:pP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19380" indent="-114300" algn="just">
              <a:spcBef>
                <a:spcPts val="850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tốt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lắm!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sz="2800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minh,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lực.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229870" indent="-114300">
              <a:spcBef>
                <a:spcPts val="509"/>
              </a:spcBef>
              <a:buChar char="•"/>
              <a:tabLst>
                <a:tab pos="127000" algn="l"/>
              </a:tabLst>
            </a:pP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Ồ,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 tiếng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Anh 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đấy. </a:t>
            </a: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kiểm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sz="2800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>
              <a:spcBef>
                <a:spcPts val="484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đạt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nó! 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nói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rằng em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tài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năng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sz="28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sz="28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spc="-7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484"/>
              </a:spcBef>
              <a:tabLst>
                <a:tab pos="127000" algn="l"/>
              </a:tabLst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325"/>
              </a:spcBef>
              <a:buChar char="•"/>
              <a:tabLst>
                <a:tab pos="127000" algn="l"/>
              </a:tabLst>
            </a:pPr>
            <a:r>
              <a:rPr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giỏi!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4648200" y="498440"/>
            <a:ext cx="4081526" cy="597856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50495">
              <a:spcBef>
                <a:spcPts val="940"/>
              </a:spcBef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sz="2800" spc="-2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655"/>
              </a:spcBef>
              <a:buChar char="•"/>
              <a:tabLst>
                <a:tab pos="127000" algn="l"/>
              </a:tabLst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lắm! </a:t>
            </a:r>
            <a:r>
              <a:rPr sz="2800" spc="-1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sz="2800" spc="-1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</a:t>
            </a:r>
            <a:r>
              <a:rPr sz="2800" spc="-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sz="2800" spc="-2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13664" indent="-114300" algn="just">
              <a:spcBef>
                <a:spcPts val="530"/>
              </a:spcBef>
              <a:buChar char="•"/>
              <a:tabLst>
                <a:tab pos="127000" algn="l"/>
              </a:tabLst>
            </a:pPr>
            <a:r>
              <a:rPr sz="2800" spc="-1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2800" spc="-1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</a:t>
            </a:r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</a:t>
            </a:r>
            <a:r>
              <a:rPr sz="2800" spc="-10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sz="2800" spc="-7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2800" spc="-1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</a:t>
            </a:r>
            <a:r>
              <a:rPr sz="2800" spc="-9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sz="2800" spc="-2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indent="-114300">
              <a:spcBef>
                <a:spcPts val="320"/>
              </a:spcBef>
              <a:buChar char="•"/>
              <a:tabLst>
                <a:tab pos="127000" algn="l"/>
              </a:tabLst>
            </a:pP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sz="2800" spc="-1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</a:t>
            </a:r>
            <a:r>
              <a:rPr sz="2800" spc="-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sz="2800" spc="-254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spc="-2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sz="2800" spc="-8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sz="2800" spc="-35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sz="2800" spc="-19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spc="-2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sz="2800" spc="-7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7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2800" spc="-2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43510" indent="-114300" algn="just">
              <a:spcBef>
                <a:spcPts val="515"/>
              </a:spcBef>
              <a:buChar char="•"/>
              <a:tabLst>
                <a:tab pos="127000" algn="l"/>
              </a:tabLst>
            </a:pP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sz="2800" spc="-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sz="2800" spc="-6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sz="2800" spc="-8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 </a:t>
            </a:r>
            <a:r>
              <a:rPr sz="2800" spc="-10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 </a:t>
            </a:r>
            <a:r>
              <a:rPr sz="2800" spc="-1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 </a:t>
            </a:r>
            <a:r>
              <a:rPr sz="2800" spc="-3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lại,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</a:t>
            </a:r>
            <a:r>
              <a:rPr sz="2800" spc="-3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sz="2800" spc="-25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trung, </a:t>
            </a:r>
            <a:r>
              <a:rPr sz="2800" spc="-1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2800" spc="-1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sz="2800" spc="-2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  </a:t>
            </a:r>
            <a:r>
              <a:rPr sz="2800" spc="-5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</a:t>
            </a:r>
            <a:r>
              <a:rPr sz="2800" spc="-6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việc. </a:t>
            </a:r>
            <a:r>
              <a:rPr sz="2800" spc="-7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sz="2800" spc="-14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tuyệt!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4"/>
          <p:cNvSpPr/>
          <p:nvPr/>
        </p:nvSpPr>
        <p:spPr>
          <a:xfrm>
            <a:off x="2057401" y="762000"/>
            <a:ext cx="2681990" cy="152400"/>
          </a:xfrm>
          <a:custGeom>
            <a:avLst/>
            <a:gdLst/>
            <a:ahLst/>
            <a:cxnLst/>
            <a:rect l="l" t="t" r="r" b="b"/>
            <a:pathLst>
              <a:path w="609600" h="152400">
                <a:moveTo>
                  <a:pt x="533400" y="0"/>
                </a:moveTo>
                <a:lnTo>
                  <a:pt x="533400" y="38100"/>
                </a:lnTo>
                <a:lnTo>
                  <a:pt x="0" y="38100"/>
                </a:lnTo>
                <a:lnTo>
                  <a:pt x="0" y="114300"/>
                </a:lnTo>
                <a:lnTo>
                  <a:pt x="533400" y="114300"/>
                </a:lnTo>
                <a:lnTo>
                  <a:pt x="533400" y="152400"/>
                </a:lnTo>
                <a:lnTo>
                  <a:pt x="609600" y="76200"/>
                </a:lnTo>
                <a:lnTo>
                  <a:pt x="5334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9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762000" y="609600"/>
            <a:ext cx="7924800" cy="5707973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0" marR="5080" indent="-114300">
              <a:spcBef>
                <a:spcPts val="310"/>
              </a:spcBef>
              <a:buChar char="•"/>
              <a:tabLst>
                <a:tab pos="127000" algn="l"/>
              </a:tabLst>
            </a:pPr>
            <a:r>
              <a:rPr sz="4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sz="4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tế,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nhóm: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sz="4000" spc="-2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cố  </a:t>
            </a:r>
            <a:r>
              <a:rPr sz="4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định,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 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 </a:t>
            </a:r>
            <a:r>
              <a:rPr sz="4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“trộn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lẫn”.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74930" indent="-114300">
              <a:spcBef>
                <a:spcPts val="520"/>
              </a:spcBef>
              <a:buChar char="•"/>
              <a:tabLst>
                <a:tab pos="127000" algn="l"/>
              </a:tabLst>
            </a:pPr>
            <a:r>
              <a:rPr sz="4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</a:t>
            </a:r>
            <a:r>
              <a:rPr sz="4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“trộn</a:t>
            </a:r>
            <a:r>
              <a:rPr sz="4000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lẫn”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nét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40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cố 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</a:t>
            </a:r>
            <a:r>
              <a:rPr sz="40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nét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khác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4000" spc="-3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4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triển.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101600" indent="-114300" algn="just">
              <a:spcBef>
                <a:spcPts val="495"/>
              </a:spcBef>
              <a:buChar char="•"/>
              <a:tabLst>
                <a:tab pos="127000" algn="l"/>
              </a:tabLst>
            </a:pPr>
            <a:r>
              <a:rPr sz="4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Mục </a:t>
            </a:r>
            <a:r>
              <a:rPr sz="4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tiêu </a:t>
            </a:r>
            <a:r>
              <a:rPr sz="4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</a:t>
            </a:r>
            <a:r>
              <a:rPr sz="4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tích </a:t>
            </a:r>
            <a:r>
              <a:rPr sz="4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cực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vẫn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 </a:t>
            </a:r>
            <a:r>
              <a:rPr sz="40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giúp </a:t>
            </a:r>
            <a:r>
              <a:rPr sz="4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sz="40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sz="40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sz="4000" spc="-2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trộn </a:t>
            </a:r>
            <a:r>
              <a:rPr sz="4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lẫn </a:t>
            </a:r>
            <a:r>
              <a:rPr sz="4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4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nếp </a:t>
            </a:r>
            <a:r>
              <a:rPr sz="4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nghĩ </a:t>
            </a:r>
            <a:r>
              <a:rPr sz="4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4000" spc="-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6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572260" y="464058"/>
            <a:ext cx="8190739" cy="492442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13180"/>
            <a:r>
              <a:rPr sz="3200" dirty="0">
                <a:latin typeface="Arial"/>
                <a:cs typeface="Arial"/>
              </a:rPr>
              <a:t>Đối diện thử thách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418195" y="2661759"/>
            <a:ext cx="2568283" cy="395236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085"/>
            <a:r>
              <a:rPr sz="3200" dirty="0">
                <a:latin typeface="Arial"/>
                <a:cs typeface="Arial"/>
              </a:rPr>
              <a:t>Tôi làm những gì</a:t>
            </a:r>
            <a:endParaRPr sz="3200">
              <a:latin typeface="Arial"/>
              <a:cs typeface="Arial"/>
            </a:endParaRPr>
          </a:p>
          <a:p>
            <a:pPr marL="45085" marR="125095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vừa sức tôi,  những việc dễ.  Không cố làm  những việc khó.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6194716" y="2661759"/>
            <a:ext cx="2568283" cy="247503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720"/>
            <a:r>
              <a:rPr sz="3200" dirty="0">
                <a:latin typeface="Arial"/>
                <a:cs typeface="Arial"/>
              </a:rPr>
              <a:t>Tôi cố làm</a:t>
            </a:r>
          </a:p>
          <a:p>
            <a:pPr marL="45720" marR="115570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những việc khó  nếu có ai đó bắt  ép tôi làm.</a:t>
            </a:r>
          </a:p>
        </p:txBody>
      </p:sp>
      <p:sp>
        <p:nvSpPr>
          <p:cNvPr id="9" name="object 7"/>
          <p:cNvSpPr txBox="1"/>
          <p:nvPr/>
        </p:nvSpPr>
        <p:spPr>
          <a:xfrm>
            <a:off x="572260" y="2661759"/>
            <a:ext cx="2707109" cy="2475036"/>
          </a:xfrm>
          <a:prstGeom prst="rect">
            <a:avLst/>
          </a:prstGeom>
          <a:ln w="4572">
            <a:solidFill>
              <a:srgbClr val="C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085"/>
            <a:r>
              <a:rPr sz="3200" dirty="0">
                <a:latin typeface="Arial"/>
                <a:cs typeface="Arial"/>
              </a:rPr>
              <a:t>Nếu tôi được</a:t>
            </a:r>
          </a:p>
          <a:p>
            <a:pPr marL="45085" marR="132715">
              <a:spcBef>
                <a:spcPts val="115"/>
              </a:spcBef>
            </a:pPr>
            <a:r>
              <a:rPr sz="3200" dirty="0">
                <a:latin typeface="Arial"/>
                <a:cs typeface="Arial"/>
              </a:rPr>
              <a:t>chọn, tôi thường  chọn làm việc  khó, thách thức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260" y="1626396"/>
            <a:ext cx="8190739" cy="502210"/>
            <a:chOff x="572260" y="1626396"/>
            <a:chExt cx="8190739" cy="502210"/>
          </a:xfrm>
        </p:grpSpPr>
        <p:sp>
          <p:nvSpPr>
            <p:cNvPr id="6" name="object 4"/>
            <p:cNvSpPr txBox="1"/>
            <p:nvPr/>
          </p:nvSpPr>
          <p:spPr>
            <a:xfrm>
              <a:off x="3418195" y="1636164"/>
              <a:ext cx="2568283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381000"/>
              <a:r>
                <a:rPr sz="3200" b="1" dirty="0">
                  <a:latin typeface="Arial"/>
                  <a:cs typeface="Arial"/>
                </a:rPr>
                <a:t>Cố định</a:t>
              </a:r>
              <a:endParaRPr sz="3200">
                <a:latin typeface="Arial"/>
                <a:cs typeface="Arial"/>
              </a:endParaRPr>
            </a:p>
          </p:txBody>
        </p:sp>
        <p:sp>
          <p:nvSpPr>
            <p:cNvPr id="8" name="object 6"/>
            <p:cNvSpPr txBox="1"/>
            <p:nvPr/>
          </p:nvSpPr>
          <p:spPr>
            <a:xfrm>
              <a:off x="6194716" y="1626396"/>
              <a:ext cx="2568283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" algn="ctr"/>
              <a:r>
                <a:rPr sz="3200" b="1" dirty="0">
                  <a:latin typeface="Arial"/>
                  <a:cs typeface="Arial"/>
                </a:rPr>
                <a:t>Trộn</a:t>
              </a:r>
              <a:endParaRPr sz="3200">
                <a:latin typeface="Arial"/>
                <a:cs typeface="Arial"/>
              </a:endParaRPr>
            </a:p>
          </p:txBody>
        </p:sp>
        <p:sp>
          <p:nvSpPr>
            <p:cNvPr id="10" name="object 8"/>
            <p:cNvSpPr txBox="1"/>
            <p:nvPr/>
          </p:nvSpPr>
          <p:spPr>
            <a:xfrm>
              <a:off x="572260" y="1631283"/>
              <a:ext cx="2707109" cy="492442"/>
            </a:xfrm>
            <a:prstGeom prst="rect">
              <a:avLst/>
            </a:prstGeom>
            <a:ln w="4572">
              <a:solidFill>
                <a:srgbClr val="C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325755"/>
              <a:r>
                <a:rPr sz="3200" b="1" dirty="0">
                  <a:latin typeface="Arial"/>
                  <a:cs typeface="Arial"/>
                </a:rPr>
                <a:t>Phát triển</a:t>
              </a:r>
              <a:endParaRPr sz="32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54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439715"/>
              </p:ext>
            </p:extLst>
          </p:nvPr>
        </p:nvGraphicFramePr>
        <p:xfrm>
          <a:off x="381000" y="381000"/>
          <a:ext cx="8382000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8255"/>
                <a:gridCol w="182320"/>
                <a:gridCol w="2628253"/>
                <a:gridCol w="172849"/>
                <a:gridCol w="2770323"/>
              </a:tblGrid>
              <a:tr h="956396">
                <a:tc gridSpan="5">
                  <a:txBody>
                    <a:bodyPr/>
                    <a:lstStyle/>
                    <a:p>
                      <a:pPr marL="1379855" algn="ctr">
                        <a:lnSpc>
                          <a:spcPct val="100000"/>
                        </a:lnSpc>
                      </a:pPr>
                      <a:r>
                        <a:rPr sz="44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hỏi từ sai sót</a:t>
                      </a: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02598">
                <a:tc>
                  <a:txBody>
                    <a:bodyPr/>
                    <a:lstStyle/>
                    <a:p>
                      <a:pPr marL="38290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 algn="ctr">
                        <a:lnSpc>
                          <a:spcPct val="100000"/>
                        </a:lnSpc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</a:tr>
              <a:tr h="4084606">
                <a:tc>
                  <a:txBody>
                    <a:bodyPr/>
                    <a:lstStyle/>
                    <a:p>
                      <a:pPr marL="46990" marR="19494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muốn quên  đi sai lầm càng  nhiều càng tốt.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marR="4000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cố gắng tránh  mắc phải sai lầm  và không thích  nghĩ về chúng.</a:t>
                      </a:r>
                    </a:p>
                  </a:txBody>
                  <a:tcPr marL="0" marR="0" marT="19685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marR="4318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Xem sai sót như  cơ hội để học biết  làm khác đi, làm  tốt hơn trong lần  sau.</a:t>
                      </a:r>
                    </a:p>
                  </a:txBody>
                  <a:tcPr marL="0" marR="0" marT="5080" marB="0">
                    <a:lnL w="6350">
                      <a:solidFill>
                        <a:srgbClr val="00AFEF"/>
                      </a:solidFill>
                      <a:prstDash val="solid"/>
                    </a:lnL>
                    <a:lnR w="6350">
                      <a:solidFill>
                        <a:srgbClr val="00AFEF"/>
                      </a:solidFill>
                      <a:prstDash val="solid"/>
                    </a:lnR>
                    <a:lnT w="6350">
                      <a:solidFill>
                        <a:srgbClr val="00AFEF"/>
                      </a:solidFill>
                      <a:prstDash val="solid"/>
                    </a:lnT>
                    <a:lnB w="6350">
                      <a:solidFill>
                        <a:srgbClr val="00AFE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9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977581"/>
              </p:ext>
            </p:extLst>
          </p:nvPr>
        </p:nvGraphicFramePr>
        <p:xfrm>
          <a:off x="304800" y="304800"/>
          <a:ext cx="8610600" cy="617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9934"/>
                <a:gridCol w="187293"/>
                <a:gridCol w="2699933"/>
                <a:gridCol w="177563"/>
                <a:gridCol w="2845877"/>
              </a:tblGrid>
              <a:tr h="968505">
                <a:tc gridSpan="5">
                  <a:txBody>
                    <a:bodyPr/>
                    <a:lstStyle/>
                    <a:p>
                      <a:pPr marL="636270" algn="ctr">
                        <a:lnSpc>
                          <a:spcPct val="100000"/>
                        </a:lnSpc>
                      </a:pPr>
                      <a:r>
                        <a:rPr sz="40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Chấp nhận phản hồi và phê bình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916045">
                <a:tc>
                  <a:txBody>
                    <a:bodyPr/>
                    <a:lstStyle/>
                    <a:p>
                      <a:pPr marL="38290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 algn="ctr">
                        <a:lnSpc>
                          <a:spcPct val="100000"/>
                        </a:lnSpc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801035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rất buồn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góp ý phê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cảm thấy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bực vì những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làm cho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thản khi có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 ý, nhận xét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cảm thấy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 ý nhận xét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 có cảm giác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 khó chịu.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bởi vì tôi biết nó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696113"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bỏ cuộc.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 giúp tôi làm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</a:tcPr>
                </a:tc>
              </a:tr>
              <a:tr h="7021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T w="6350">
                      <a:solidFill>
                        <a:srgbClr val="00AF5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 hơn</a:t>
                      </a:r>
                    </a:p>
                  </a:txBody>
                  <a:tcPr marL="0" marR="0" marT="0" marB="0">
                    <a:lnL w="6350">
                      <a:solidFill>
                        <a:srgbClr val="00AF50"/>
                      </a:solidFill>
                      <a:prstDash val="solid"/>
                    </a:lnL>
                    <a:lnR w="6350">
                      <a:solidFill>
                        <a:srgbClr val="00AF50"/>
                      </a:solidFill>
                      <a:prstDash val="solid"/>
                    </a:lnR>
                    <a:lnB w="635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16994"/>
              </p:ext>
            </p:extLst>
          </p:nvPr>
        </p:nvGraphicFramePr>
        <p:xfrm>
          <a:off x="381000" y="457200"/>
          <a:ext cx="8305801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4362"/>
                <a:gridCol w="180663"/>
                <a:gridCol w="2604360"/>
                <a:gridCol w="171278"/>
                <a:gridCol w="2745138"/>
              </a:tblGrid>
              <a:tr h="669701">
                <a:tc gridSpan="5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40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 câu hỏi</a:t>
                      </a: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3426"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32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662725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không đặt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41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46990" marR="431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có thể đặt  câu hỏi khi gặp  việc khó. Nếu  tôi nhận thấy  bài tập/nhiệm  vụ quá khó thì  tôi không hỏi và  muốn bỏ cuộc.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 marL="47625" marR="2216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đặt nhiều  câu hỏi cụ thể.  tôi làm bất cứ  cái gì để chắc  chắn rằng tôi  hiểu rõ.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573432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hỏi khi gặp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57203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 gì khó.</a:t>
                      </a:r>
                      <a:endParaRPr sz="32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2832279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32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bị chê dở.</a:t>
                      </a:r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75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6350">
                      <a:solidFill>
                        <a:srgbClr val="FFC000"/>
                      </a:solidFill>
                      <a:prstDash val="solid"/>
                    </a:lnL>
                    <a:lnR w="6350">
                      <a:solidFill>
                        <a:srgbClr val="FFC000"/>
                      </a:solidFill>
                      <a:prstDash val="solid"/>
                    </a:lnR>
                    <a:lnT w="6350">
                      <a:solidFill>
                        <a:srgbClr val="FFC000"/>
                      </a:solidFill>
                      <a:prstDash val="solid"/>
                    </a:lnT>
                    <a:lnB w="635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78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23316" y="533400"/>
            <a:ext cx="8139684" cy="6026224"/>
            <a:chOff x="623316" y="533400"/>
            <a:chExt cx="4397375" cy="3255601"/>
          </a:xfrm>
        </p:grpSpPr>
        <p:sp>
          <p:nvSpPr>
            <p:cNvPr id="4" name="object 4"/>
            <p:cNvSpPr txBox="1"/>
            <p:nvPr/>
          </p:nvSpPr>
          <p:spPr>
            <a:xfrm>
              <a:off x="1404874" y="533400"/>
              <a:ext cx="2792095" cy="305873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3600" spc="5" dirty="0" err="1" smtClean="0">
                  <a:latin typeface="Arial"/>
                  <a:cs typeface="Arial"/>
                </a:rPr>
                <a:t>Một</a:t>
              </a:r>
              <a:r>
                <a:rPr lang="en-US" sz="3600" spc="5" dirty="0" smtClean="0">
                  <a:latin typeface="Arial"/>
                  <a:cs typeface="Arial"/>
                </a:rPr>
                <a:t> </a:t>
              </a:r>
              <a:r>
                <a:rPr sz="3600" spc="-480" dirty="0" smtClean="0">
                  <a:latin typeface="Arial"/>
                  <a:cs typeface="Arial"/>
                </a:rPr>
                <a:t> </a:t>
              </a:r>
              <a:r>
                <a:rPr sz="3600" spc="-125" dirty="0">
                  <a:latin typeface="Arial"/>
                  <a:cs typeface="Arial"/>
                </a:rPr>
                <a:t>vài </a:t>
              </a:r>
              <a:r>
                <a:rPr sz="3600" spc="-30" dirty="0">
                  <a:latin typeface="Arial"/>
                  <a:cs typeface="Arial"/>
                </a:rPr>
                <a:t>tiếp </a:t>
              </a:r>
              <a:r>
                <a:rPr sz="3600" spc="-150" dirty="0">
                  <a:latin typeface="Arial"/>
                  <a:cs typeface="Arial"/>
                </a:rPr>
                <a:t>cận </a:t>
              </a:r>
              <a:r>
                <a:rPr sz="3600" spc="-125" dirty="0">
                  <a:latin typeface="Arial"/>
                  <a:cs typeface="Arial"/>
                </a:rPr>
                <a:t>giáo </a:t>
              </a:r>
              <a:r>
                <a:rPr sz="3600" spc="-120" dirty="0">
                  <a:latin typeface="Arial"/>
                  <a:cs typeface="Arial"/>
                </a:rPr>
                <a:t>dục</a:t>
              </a:r>
              <a:endParaRPr sz="3600" dirty="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623316" y="1250569"/>
              <a:ext cx="2152015" cy="1911099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0" marR="67945" indent="-114300">
                <a:lnSpc>
                  <a:spcPct val="100000"/>
                </a:lnSpc>
                <a:spcBef>
                  <a:spcPts val="105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Năng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lực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(thông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minh, 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tính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cách, </a:t>
              </a:r>
              <a:r>
                <a:rPr sz="2800" b="1" spc="-50" dirty="0">
                  <a:solidFill>
                    <a:srgbClr val="44536A"/>
                  </a:solidFill>
                  <a:latin typeface="Arial"/>
                  <a:cs typeface="Arial"/>
                </a:rPr>
                <a:t>tài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năng…)  </a:t>
              </a: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được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“định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đoạt”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cố  </a:t>
              </a: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định</a:t>
              </a:r>
              <a:endParaRPr sz="2800" dirty="0">
                <a:latin typeface="Arial"/>
                <a:cs typeface="Arial"/>
              </a:endParaRPr>
            </a:p>
            <a:p>
              <a:pPr marL="127000" indent="-114300">
                <a:lnSpc>
                  <a:spcPct val="100000"/>
                </a:lnSpc>
                <a:spcBef>
                  <a:spcPts val="300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14" dirty="0">
                  <a:solidFill>
                    <a:srgbClr val="44536A"/>
                  </a:solidFill>
                  <a:latin typeface="Arial"/>
                  <a:cs typeface="Arial"/>
                </a:rPr>
                <a:t>Nhấn </a:t>
              </a:r>
              <a:r>
                <a:rPr sz="2800" b="1" spc="-120" dirty="0">
                  <a:solidFill>
                    <a:srgbClr val="44536A"/>
                  </a:solidFill>
                  <a:latin typeface="Arial"/>
                  <a:cs typeface="Arial"/>
                </a:rPr>
                <a:t>mạnh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60" dirty="0">
                  <a:solidFill>
                    <a:srgbClr val="44536A"/>
                  </a:solidFill>
                  <a:latin typeface="Arial"/>
                  <a:cs typeface="Arial"/>
                </a:rPr>
                <a:t>Thông</a:t>
              </a:r>
              <a:endParaRPr sz="2800" dirty="0">
                <a:latin typeface="Arial"/>
                <a:cs typeface="Arial"/>
              </a:endParaRPr>
            </a:p>
            <a:p>
              <a:pPr marL="127000">
                <a:lnSpc>
                  <a:spcPct val="100000"/>
                </a:lnSpc>
              </a:pPr>
              <a:r>
                <a:rPr sz="2800" b="1" spc="-110" dirty="0">
                  <a:solidFill>
                    <a:srgbClr val="44536A"/>
                  </a:solidFill>
                  <a:latin typeface="Arial"/>
                  <a:cs typeface="Arial"/>
                </a:rPr>
                <a:t>minh</a:t>
              </a:r>
              <a:endParaRPr sz="2800" dirty="0">
                <a:latin typeface="Arial"/>
                <a:cs typeface="Arial"/>
              </a:endParaRPr>
            </a:p>
            <a:p>
              <a:pPr marL="127000" indent="-114300">
                <a:lnSpc>
                  <a:spcPct val="100000"/>
                </a:lnSpc>
                <a:spcBef>
                  <a:spcPts val="305"/>
                </a:spcBef>
                <a:buFont typeface="Arial"/>
                <a:buChar char="•"/>
                <a:tabLst>
                  <a:tab pos="127000" algn="l"/>
                </a:tabLst>
              </a:pP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Nếp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nghĩ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cứng, </a:t>
              </a:r>
              <a:r>
                <a:rPr sz="2800" b="1" spc="-180" dirty="0">
                  <a:solidFill>
                    <a:srgbClr val="44536A"/>
                  </a:solidFill>
                  <a:latin typeface="Arial"/>
                  <a:cs typeface="Arial"/>
                </a:rPr>
                <a:t>cố</a:t>
              </a:r>
              <a:r>
                <a:rPr sz="2800" b="1" spc="-4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định</a:t>
              </a:r>
              <a:endParaRPr sz="2800" dirty="0">
                <a:latin typeface="Arial"/>
                <a:cs typeface="Arial"/>
              </a:endParaRPr>
            </a:p>
            <a:p>
              <a:pPr marL="127000">
                <a:lnSpc>
                  <a:spcPct val="100000"/>
                </a:lnSpc>
              </a:pPr>
              <a:r>
                <a:rPr sz="2800" b="1" spc="-125" dirty="0">
                  <a:solidFill>
                    <a:srgbClr val="44536A"/>
                  </a:solidFill>
                  <a:latin typeface="Arial"/>
                  <a:cs typeface="Arial"/>
                </a:rPr>
                <a:t>(Fixed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mindset)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2962381" y="1250569"/>
              <a:ext cx="2056024" cy="1678317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204470" marR="73025" indent="-191770">
                <a:lnSpc>
                  <a:spcPct val="100000"/>
                </a:lnSpc>
                <a:spcBef>
                  <a:spcPts val="105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40" dirty="0">
                  <a:solidFill>
                    <a:srgbClr val="44536A"/>
                  </a:solidFill>
                  <a:latin typeface="Arial"/>
                  <a:cs typeface="Arial"/>
                </a:rPr>
                <a:t>Năng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lực </a:t>
              </a:r>
              <a:r>
                <a:rPr sz="2800" b="1" spc="-100" dirty="0">
                  <a:solidFill>
                    <a:srgbClr val="44536A"/>
                  </a:solidFill>
                  <a:latin typeface="Arial"/>
                  <a:cs typeface="Arial"/>
                </a:rPr>
                <a:t>(thông  </a:t>
              </a:r>
              <a:r>
                <a:rPr sz="2800" b="1" spc="-95" dirty="0">
                  <a:solidFill>
                    <a:srgbClr val="44536A"/>
                  </a:solidFill>
                  <a:latin typeface="Arial"/>
                  <a:cs typeface="Arial"/>
                </a:rPr>
                <a:t>minh, </a:t>
              </a:r>
              <a:r>
                <a:rPr sz="2800" b="1" spc="-70" dirty="0">
                  <a:solidFill>
                    <a:srgbClr val="44536A"/>
                  </a:solidFill>
                  <a:latin typeface="Arial"/>
                  <a:cs typeface="Arial"/>
                </a:rPr>
                <a:t>tính </a:t>
              </a:r>
              <a:r>
                <a:rPr sz="2800" b="1" spc="-145" dirty="0">
                  <a:solidFill>
                    <a:srgbClr val="44536A"/>
                  </a:solidFill>
                  <a:latin typeface="Arial"/>
                  <a:cs typeface="Arial"/>
                </a:rPr>
                <a:t>cách, </a:t>
              </a:r>
              <a:r>
                <a:rPr sz="2800" b="1" spc="-50" dirty="0">
                  <a:solidFill>
                    <a:srgbClr val="44536A"/>
                  </a:solidFill>
                  <a:latin typeface="Arial"/>
                  <a:cs typeface="Arial"/>
                </a:rPr>
                <a:t>tài  </a:t>
              </a:r>
              <a:r>
                <a:rPr sz="2800" b="1" spc="-185" dirty="0">
                  <a:solidFill>
                    <a:srgbClr val="44536A"/>
                  </a:solidFill>
                  <a:latin typeface="Arial"/>
                  <a:cs typeface="Arial"/>
                </a:rPr>
                <a:t>năng…) </a:t>
              </a:r>
              <a:r>
                <a:rPr sz="2800" b="1" spc="-180" dirty="0">
                  <a:solidFill>
                    <a:srgbClr val="44536A"/>
                  </a:solidFill>
                  <a:latin typeface="Arial"/>
                  <a:cs typeface="Arial"/>
                </a:rPr>
                <a:t>có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thể </a:t>
              </a:r>
              <a:r>
                <a:rPr sz="2800" b="1" spc="-85" dirty="0">
                  <a:solidFill>
                    <a:srgbClr val="44536A"/>
                  </a:solidFill>
                  <a:latin typeface="Arial"/>
                  <a:cs typeface="Arial"/>
                </a:rPr>
                <a:t>phát 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triển</a:t>
              </a:r>
              <a:endParaRPr sz="2800" dirty="0">
                <a:latin typeface="Arial"/>
                <a:cs typeface="Arial"/>
              </a:endParaRPr>
            </a:p>
            <a:p>
              <a:pPr marL="204470" indent="-191770">
                <a:lnSpc>
                  <a:spcPct val="100000"/>
                </a:lnSpc>
                <a:spcBef>
                  <a:spcPts val="300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14" dirty="0">
                  <a:solidFill>
                    <a:srgbClr val="44536A"/>
                  </a:solidFill>
                  <a:latin typeface="Arial"/>
                  <a:cs typeface="Arial"/>
                </a:rPr>
                <a:t>Nhấn </a:t>
              </a:r>
              <a:r>
                <a:rPr sz="2800" b="1" spc="-120" dirty="0">
                  <a:solidFill>
                    <a:srgbClr val="44536A"/>
                  </a:solidFill>
                  <a:latin typeface="Arial"/>
                  <a:cs typeface="Arial"/>
                </a:rPr>
                <a:t>mạnh </a:t>
              </a:r>
              <a:r>
                <a:rPr sz="2800" b="1" spc="-220" dirty="0">
                  <a:solidFill>
                    <a:srgbClr val="44536A"/>
                  </a:solidFill>
                  <a:latin typeface="Arial"/>
                  <a:cs typeface="Arial"/>
                </a:rPr>
                <a:t>Cố</a:t>
              </a:r>
              <a:r>
                <a:rPr sz="2800" b="1" spc="-8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260" dirty="0">
                  <a:solidFill>
                    <a:srgbClr val="44536A"/>
                  </a:solidFill>
                  <a:latin typeface="Arial"/>
                  <a:cs typeface="Arial"/>
                </a:rPr>
                <a:t>gắng</a:t>
              </a:r>
              <a:endParaRPr sz="2800" dirty="0">
                <a:latin typeface="Arial"/>
                <a:cs typeface="Arial"/>
              </a:endParaRPr>
            </a:p>
            <a:p>
              <a:pPr marL="204470" indent="-191770">
                <a:lnSpc>
                  <a:spcPct val="100000"/>
                </a:lnSpc>
                <a:spcBef>
                  <a:spcPts val="300"/>
                </a:spcBef>
                <a:buClr>
                  <a:srgbClr val="5B9BD4"/>
                </a:buClr>
                <a:buSzPct val="78787"/>
                <a:buFont typeface="Arial"/>
                <a:buChar char=""/>
                <a:tabLst>
                  <a:tab pos="205104" algn="l"/>
                </a:tabLst>
              </a:pP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Nếp </a:t>
              </a:r>
              <a:r>
                <a:rPr sz="2800" b="1" spc="-135" dirty="0">
                  <a:solidFill>
                    <a:srgbClr val="44536A"/>
                  </a:solidFill>
                  <a:latin typeface="Arial"/>
                  <a:cs typeface="Arial"/>
                </a:rPr>
                <a:t>nghĩ </a:t>
              </a:r>
              <a:r>
                <a:rPr sz="2800" b="1" spc="-85" dirty="0">
                  <a:solidFill>
                    <a:srgbClr val="44536A"/>
                  </a:solidFill>
                  <a:latin typeface="Arial"/>
                  <a:cs typeface="Arial"/>
                </a:rPr>
                <a:t>phát</a:t>
              </a:r>
              <a:r>
                <a:rPr sz="2800" b="1" spc="-6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60" dirty="0">
                  <a:solidFill>
                    <a:srgbClr val="44536A"/>
                  </a:solidFill>
                  <a:latin typeface="Arial"/>
                  <a:cs typeface="Arial"/>
                </a:rPr>
                <a:t>triển</a:t>
              </a:r>
              <a:endParaRPr sz="2800" dirty="0"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5"/>
                </a:spcBef>
              </a:pPr>
              <a:r>
                <a:rPr sz="2800" b="1" spc="-90" dirty="0">
                  <a:solidFill>
                    <a:srgbClr val="44536A"/>
                  </a:solidFill>
                  <a:latin typeface="Arial"/>
                  <a:cs typeface="Arial"/>
                </a:rPr>
                <a:t>(Growth</a:t>
              </a:r>
              <a:r>
                <a:rPr sz="2800" b="1" spc="-11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800" b="1" spc="-105" dirty="0">
                  <a:solidFill>
                    <a:srgbClr val="44536A"/>
                  </a:solidFill>
                  <a:latin typeface="Arial"/>
                  <a:cs typeface="Arial"/>
                </a:rPr>
                <a:t>mindset)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661416" y="3616147"/>
              <a:ext cx="4359275" cy="17285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000" b="1" spc="-114" dirty="0">
                  <a:solidFill>
                    <a:srgbClr val="44536A"/>
                  </a:solidFill>
                  <a:latin typeface="Arial"/>
                  <a:cs typeface="Arial"/>
                </a:rPr>
                <a:t>Carol </a:t>
              </a:r>
              <a:r>
                <a:rPr sz="2000" b="1" spc="-95" dirty="0">
                  <a:solidFill>
                    <a:srgbClr val="44536A"/>
                  </a:solidFill>
                  <a:latin typeface="Arial"/>
                  <a:cs typeface="Arial"/>
                </a:rPr>
                <a:t>Dweck. </a:t>
              </a:r>
              <a:r>
                <a:rPr sz="2000" b="1" spc="-75" dirty="0">
                  <a:solidFill>
                    <a:srgbClr val="44536A"/>
                  </a:solidFill>
                  <a:latin typeface="Arial"/>
                  <a:cs typeface="Arial"/>
                </a:rPr>
                <a:t>Mindset: </a:t>
              </a:r>
              <a:r>
                <a:rPr sz="2000" b="1" spc="-90" dirty="0">
                  <a:solidFill>
                    <a:srgbClr val="44536A"/>
                  </a:solidFill>
                  <a:latin typeface="Arial"/>
                  <a:cs typeface="Arial"/>
                </a:rPr>
                <a:t>How </a:t>
              </a:r>
              <a:r>
                <a:rPr sz="2000" b="1" spc="-170" dirty="0">
                  <a:solidFill>
                    <a:srgbClr val="44536A"/>
                  </a:solidFill>
                  <a:latin typeface="Arial"/>
                  <a:cs typeface="Arial"/>
                </a:rPr>
                <a:t>You </a:t>
              </a:r>
              <a:r>
                <a:rPr sz="2000" b="1" spc="-150" dirty="0">
                  <a:solidFill>
                    <a:srgbClr val="44536A"/>
                  </a:solidFill>
                  <a:latin typeface="Arial"/>
                  <a:cs typeface="Arial"/>
                </a:rPr>
                <a:t>Can </a:t>
              </a:r>
              <a:r>
                <a:rPr sz="2000" b="1" spc="-80" dirty="0">
                  <a:solidFill>
                    <a:srgbClr val="44536A"/>
                  </a:solidFill>
                  <a:latin typeface="Arial"/>
                  <a:cs typeface="Arial"/>
                </a:rPr>
                <a:t>Fulfil </a:t>
              </a:r>
              <a:r>
                <a:rPr sz="2000" b="1" spc="-140" dirty="0">
                  <a:solidFill>
                    <a:srgbClr val="44536A"/>
                  </a:solidFill>
                  <a:latin typeface="Arial"/>
                  <a:cs typeface="Arial"/>
                </a:rPr>
                <a:t>Your </a:t>
              </a:r>
              <a:r>
                <a:rPr sz="2000" b="1" spc="-75" dirty="0">
                  <a:solidFill>
                    <a:srgbClr val="44536A"/>
                  </a:solidFill>
                  <a:latin typeface="Arial"/>
                  <a:cs typeface="Arial"/>
                </a:rPr>
                <a:t>Potential</a:t>
              </a:r>
              <a:r>
                <a:rPr sz="2000" b="1" spc="-150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2000" b="1" spc="-55" dirty="0">
                  <a:solidFill>
                    <a:srgbClr val="44536A"/>
                  </a:solidFill>
                  <a:latin typeface="Arial"/>
                  <a:cs typeface="Arial"/>
                </a:rPr>
                <a:t>(2012)</a:t>
              </a:r>
              <a:endParaRPr sz="200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47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6675"/>
              </p:ext>
            </p:extLst>
          </p:nvPr>
        </p:nvGraphicFramePr>
        <p:xfrm>
          <a:off x="533400" y="381000"/>
          <a:ext cx="8229599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0468"/>
                <a:gridCol w="179005"/>
                <a:gridCol w="2580467"/>
                <a:gridCol w="169706"/>
                <a:gridCol w="2719953"/>
              </a:tblGrid>
              <a:tr h="669859">
                <a:tc gridSpan="5">
                  <a:txBody>
                    <a:bodyPr/>
                    <a:lstStyle/>
                    <a:p>
                      <a:pPr marL="1414780">
                        <a:lnSpc>
                          <a:spcPct val="100000"/>
                        </a:lnSpc>
                      </a:pPr>
                      <a:r>
                        <a:rPr sz="36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Chấp nhận rủi ro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33575"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 định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Trộn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</a:pPr>
                      <a:r>
                        <a:rPr sz="2800" b="1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 triển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5672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 việc gì đó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có thể</a:t>
                      </a:r>
                    </a:p>
                    <a:p>
                      <a:pPr marL="46990" marR="236854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 thử/cố  gắng làm việc  khó, nhưng  không muốn  cho ai biết,  không làm  trước mặt  người khác.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7">
                  <a:txBody>
                    <a:bodyPr/>
                    <a:lstStyle/>
                    <a:p>
                      <a:pPr marL="47625" marR="14224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 muốn thử  làm, cố làm và  sẵn sàng chịu  thất bại hơn là  chẳng bao giờ  làm. </a:t>
                      </a:r>
                      <a:r>
                        <a:rPr sz="280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ẵ</a:t>
                      </a:r>
                      <a:r>
                        <a:rPr sz="280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sz="280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sàng chấp nhận  rủi ro.</a:t>
                      </a:r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356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 khó thì tôi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làm. Tôi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 không làm,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2171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học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356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 điều gì đó</a:t>
                      </a:r>
                      <a:endParaRPr sz="280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0847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280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 là làm sai.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381000" y="304800"/>
            <a:ext cx="8610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25" dirty="0">
                <a:latin typeface="Arial"/>
                <a:cs typeface="Arial"/>
              </a:rPr>
              <a:t>Nếp</a:t>
            </a:r>
            <a:r>
              <a:rPr sz="3200" spc="-175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nghĩ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cố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định</a:t>
            </a:r>
            <a:r>
              <a:rPr sz="3200" spc="-190" dirty="0">
                <a:latin typeface="Arial"/>
                <a:cs typeface="Arial"/>
              </a:rPr>
              <a:t> </a:t>
            </a:r>
            <a:r>
              <a:rPr sz="3200" spc="-175" dirty="0">
                <a:latin typeface="Arial"/>
                <a:cs typeface="Arial"/>
              </a:rPr>
              <a:t>&gt;&lt;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125" dirty="0">
                <a:latin typeface="Arial"/>
                <a:cs typeface="Arial"/>
              </a:rPr>
              <a:t>Nếp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nghĩ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70" dirty="0">
                <a:latin typeface="Arial"/>
                <a:cs typeface="Arial"/>
              </a:rPr>
              <a:t>phát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triển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4152" y="1181788"/>
            <a:ext cx="8385048" cy="5308345"/>
            <a:chOff x="1459991" y="1551432"/>
            <a:chExt cx="4483607" cy="2838449"/>
          </a:xfrm>
        </p:grpSpPr>
        <p:sp>
          <p:nvSpPr>
            <p:cNvPr id="4" name="object 2"/>
            <p:cNvSpPr/>
            <p:nvPr/>
          </p:nvSpPr>
          <p:spPr>
            <a:xfrm>
              <a:off x="1459991" y="1720595"/>
              <a:ext cx="3892296" cy="23286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 txBox="1"/>
            <p:nvPr/>
          </p:nvSpPr>
          <p:spPr>
            <a:xfrm>
              <a:off x="1872488" y="4166361"/>
              <a:ext cx="3320415" cy="2235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1300" b="1" spc="-140" dirty="0">
                  <a:solidFill>
                    <a:srgbClr val="44536A"/>
                  </a:solidFill>
                  <a:latin typeface="Arial"/>
                  <a:cs typeface="Arial"/>
                </a:rPr>
                <a:t>C. </a:t>
              </a:r>
              <a:r>
                <a:rPr sz="1300" b="1" spc="-100" dirty="0">
                  <a:solidFill>
                    <a:srgbClr val="44536A"/>
                  </a:solidFill>
                  <a:latin typeface="Arial"/>
                  <a:cs typeface="Arial"/>
                </a:rPr>
                <a:t>Dweck, </a:t>
              </a:r>
              <a:r>
                <a:rPr sz="1300" b="1" spc="-105" dirty="0">
                  <a:solidFill>
                    <a:srgbClr val="44536A"/>
                  </a:solidFill>
                  <a:latin typeface="Arial"/>
                  <a:cs typeface="Arial"/>
                </a:rPr>
                <a:t>Scienctific American </a:t>
              </a:r>
              <a:r>
                <a:rPr sz="1300" b="1" spc="-50" dirty="0">
                  <a:solidFill>
                    <a:srgbClr val="44536A"/>
                  </a:solidFill>
                  <a:latin typeface="Arial"/>
                  <a:cs typeface="Arial"/>
                </a:rPr>
                <a:t>MIND </a:t>
              </a:r>
              <a:r>
                <a:rPr sz="1300" b="1" spc="-105" dirty="0">
                  <a:solidFill>
                    <a:srgbClr val="44536A"/>
                  </a:solidFill>
                  <a:latin typeface="Arial"/>
                  <a:cs typeface="Arial"/>
                </a:rPr>
                <a:t>(Dec</a:t>
              </a:r>
              <a:r>
                <a:rPr sz="1300" b="1" spc="-15" dirty="0">
                  <a:solidFill>
                    <a:srgbClr val="44536A"/>
                  </a:solidFill>
                  <a:latin typeface="Arial"/>
                  <a:cs typeface="Arial"/>
                </a:rPr>
                <a:t> </a:t>
              </a:r>
              <a:r>
                <a:rPr sz="1300" b="1" spc="-60" dirty="0">
                  <a:solidFill>
                    <a:srgbClr val="44536A"/>
                  </a:solidFill>
                  <a:latin typeface="Arial"/>
                  <a:cs typeface="Arial"/>
                </a:rPr>
                <a:t>2007)</a:t>
              </a:r>
              <a:endParaRPr sz="1300">
                <a:latin typeface="Arial"/>
                <a:cs typeface="Arial"/>
              </a:endParaRPr>
            </a:p>
          </p:txBody>
        </p:sp>
        <p:sp>
          <p:nvSpPr>
            <p:cNvPr id="7" name="object 5"/>
            <p:cNvSpPr/>
            <p:nvPr/>
          </p:nvSpPr>
          <p:spPr>
            <a:xfrm>
              <a:off x="5067300" y="3250692"/>
              <a:ext cx="787908" cy="548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4937759" y="1551432"/>
              <a:ext cx="1005839" cy="609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86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/>
          <p:cNvSpPr txBox="1"/>
          <p:nvPr/>
        </p:nvSpPr>
        <p:spPr>
          <a:xfrm>
            <a:off x="367792" y="381000"/>
            <a:ext cx="6033008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125" dirty="0">
                <a:latin typeface="Arial"/>
                <a:cs typeface="Arial"/>
              </a:rPr>
              <a:t>Nỗ </a:t>
            </a:r>
            <a:r>
              <a:rPr sz="2800" spc="-105" dirty="0">
                <a:latin typeface="Arial"/>
                <a:cs typeface="Arial"/>
              </a:rPr>
              <a:t>lực. </a:t>
            </a:r>
            <a:r>
              <a:rPr sz="2800" spc="-155" dirty="0">
                <a:latin typeface="Arial"/>
                <a:cs typeface="Arial"/>
              </a:rPr>
              <a:t>Khích </a:t>
            </a:r>
            <a:r>
              <a:rPr sz="2800" spc="-65" dirty="0">
                <a:latin typeface="Arial"/>
                <a:cs typeface="Arial"/>
              </a:rPr>
              <a:t>lệ </a:t>
            </a:r>
            <a:r>
              <a:rPr sz="2800" spc="-210" dirty="0">
                <a:latin typeface="Arial"/>
                <a:cs typeface="Arial"/>
              </a:rPr>
              <a:t>sự </a:t>
            </a:r>
            <a:r>
              <a:rPr sz="2800" spc="-75" dirty="0">
                <a:latin typeface="Arial"/>
                <a:cs typeface="Arial"/>
              </a:rPr>
              <a:t>nỗ</a:t>
            </a:r>
            <a:r>
              <a:rPr sz="2800" spc="-325" dirty="0">
                <a:latin typeface="Arial"/>
                <a:cs typeface="Arial"/>
              </a:rPr>
              <a:t> </a:t>
            </a:r>
            <a:r>
              <a:rPr sz="2800" spc="-114" dirty="0">
                <a:latin typeface="Arial"/>
                <a:cs typeface="Arial"/>
              </a:rPr>
              <a:t>lực</a:t>
            </a:r>
            <a:endParaRPr sz="2800" dirty="0"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67792" y="1031320"/>
            <a:ext cx="8547608" cy="5445680"/>
            <a:chOff x="367792" y="3291840"/>
            <a:chExt cx="4110481" cy="3001619"/>
          </a:xfrm>
        </p:grpSpPr>
        <p:sp>
          <p:nvSpPr>
            <p:cNvPr id="5" name="object 8"/>
            <p:cNvSpPr/>
            <p:nvPr/>
          </p:nvSpPr>
          <p:spPr>
            <a:xfrm>
              <a:off x="419863" y="3291840"/>
              <a:ext cx="3046476" cy="2781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9"/>
            <p:cNvSpPr txBox="1"/>
            <p:nvPr/>
          </p:nvSpPr>
          <p:spPr>
            <a:xfrm>
              <a:off x="367792" y="6099149"/>
              <a:ext cx="2819400" cy="194310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1100" b="1" spc="-114" dirty="0">
                  <a:solidFill>
                    <a:srgbClr val="44536A"/>
                  </a:solidFill>
                  <a:latin typeface="Arial"/>
                  <a:cs typeface="Arial"/>
                </a:rPr>
                <a:t>C. </a:t>
              </a:r>
              <a:r>
                <a:rPr sz="1100" b="1" spc="-80" dirty="0">
                  <a:solidFill>
                    <a:srgbClr val="44536A"/>
                  </a:solidFill>
                  <a:latin typeface="Arial"/>
                  <a:cs typeface="Arial"/>
                </a:rPr>
                <a:t>Dweck, </a:t>
              </a:r>
              <a:r>
                <a:rPr sz="1100" b="1" spc="-85" dirty="0">
                  <a:solidFill>
                    <a:srgbClr val="44536A"/>
                  </a:solidFill>
                  <a:latin typeface="Arial"/>
                  <a:cs typeface="Arial"/>
                </a:rPr>
                <a:t>Scienctific </a:t>
              </a:r>
              <a:r>
                <a:rPr sz="1100" b="1" spc="-80" dirty="0">
                  <a:solidFill>
                    <a:srgbClr val="44536A"/>
                  </a:solidFill>
                  <a:latin typeface="Arial"/>
                  <a:cs typeface="Arial"/>
                </a:rPr>
                <a:t>American </a:t>
              </a:r>
              <a:r>
                <a:rPr sz="1100" b="1" spc="-35" dirty="0">
                  <a:solidFill>
                    <a:srgbClr val="44536A"/>
                  </a:solidFill>
                  <a:latin typeface="Arial"/>
                  <a:cs typeface="Arial"/>
                </a:rPr>
                <a:t>MIND </a:t>
              </a:r>
              <a:r>
                <a:rPr sz="1100" b="1" spc="-85" dirty="0">
                  <a:solidFill>
                    <a:srgbClr val="44536A"/>
                  </a:solidFill>
                  <a:latin typeface="Arial"/>
                  <a:cs typeface="Arial"/>
                </a:rPr>
                <a:t>(Dec</a:t>
              </a:r>
              <a:r>
                <a:rPr sz="1100" b="1" spc="-45" dirty="0">
                  <a:solidFill>
                    <a:srgbClr val="44536A"/>
                  </a:solidFill>
                  <a:latin typeface="Arial"/>
                  <a:cs typeface="Arial"/>
                </a:rPr>
                <a:t> 2007)</a:t>
              </a:r>
              <a:endParaRPr sz="1100">
                <a:latin typeface="Arial"/>
                <a:cs typeface="Arial"/>
              </a:endParaRPr>
            </a:p>
          </p:txBody>
        </p:sp>
        <p:sp>
          <p:nvSpPr>
            <p:cNvPr id="7" name="object 10"/>
            <p:cNvSpPr/>
            <p:nvPr/>
          </p:nvSpPr>
          <p:spPr>
            <a:xfrm>
              <a:off x="3513583" y="5398008"/>
              <a:ext cx="787908" cy="5486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1"/>
            <p:cNvSpPr/>
            <p:nvPr/>
          </p:nvSpPr>
          <p:spPr>
            <a:xfrm>
              <a:off x="3470910" y="3453384"/>
              <a:ext cx="1007363" cy="609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802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304800" y="269096"/>
            <a:ext cx="8686800" cy="906017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121920" algn="ctr">
              <a:spcBef>
                <a:spcPts val="345"/>
              </a:spcBef>
            </a:pPr>
            <a:r>
              <a:rPr sz="2800" spc="-135" dirty="0">
                <a:latin typeface="Arial"/>
                <a:cs typeface="Arial"/>
              </a:rPr>
              <a:t>Trí </a:t>
            </a:r>
            <a:r>
              <a:rPr sz="2800" spc="-45" dirty="0">
                <a:latin typeface="Arial"/>
                <a:cs typeface="Arial"/>
              </a:rPr>
              <a:t>thông </a:t>
            </a:r>
            <a:r>
              <a:rPr sz="2800" spc="-40" dirty="0">
                <a:latin typeface="Arial"/>
                <a:cs typeface="Arial"/>
              </a:rPr>
              <a:t>minh </a:t>
            </a:r>
            <a:r>
              <a:rPr sz="2800" spc="-60" dirty="0">
                <a:latin typeface="Arial"/>
                <a:cs typeface="Arial"/>
              </a:rPr>
              <a:t>tựa </a:t>
            </a:r>
            <a:r>
              <a:rPr sz="2800" spc="-80" dirty="0">
                <a:latin typeface="Arial"/>
                <a:cs typeface="Arial"/>
              </a:rPr>
              <a:t>như </a:t>
            </a:r>
            <a:r>
              <a:rPr sz="2800" spc="-150" dirty="0">
                <a:latin typeface="Arial"/>
                <a:cs typeface="Arial"/>
              </a:rPr>
              <a:t>cơ </a:t>
            </a:r>
            <a:r>
              <a:rPr sz="2800" spc="-80" dirty="0">
                <a:latin typeface="Arial"/>
                <a:cs typeface="Arial"/>
              </a:rPr>
              <a:t>bắp, </a:t>
            </a:r>
            <a:r>
              <a:rPr sz="2800" spc="-155" dirty="0">
                <a:latin typeface="Arial"/>
                <a:cs typeface="Arial"/>
              </a:rPr>
              <a:t>sẽ </a:t>
            </a:r>
            <a:r>
              <a:rPr sz="2800" spc="-45" dirty="0">
                <a:latin typeface="Arial"/>
                <a:cs typeface="Arial"/>
              </a:rPr>
              <a:t>phát </a:t>
            </a:r>
            <a:r>
              <a:rPr sz="2800" spc="-10" dirty="0">
                <a:latin typeface="Arial"/>
                <a:cs typeface="Arial"/>
              </a:rPr>
              <a:t>triển  </a:t>
            </a:r>
            <a:r>
              <a:rPr sz="2800" spc="-75" dirty="0">
                <a:latin typeface="Arial"/>
                <a:cs typeface="Arial"/>
              </a:rPr>
              <a:t>nếu </a:t>
            </a:r>
            <a:r>
              <a:rPr sz="2800" spc="-105" dirty="0">
                <a:latin typeface="Arial"/>
                <a:cs typeface="Arial"/>
              </a:rPr>
              <a:t>cố </a:t>
            </a:r>
            <a:r>
              <a:rPr sz="2800" spc="-135" dirty="0">
                <a:latin typeface="Arial"/>
                <a:cs typeface="Arial"/>
              </a:rPr>
              <a:t>gắng </a:t>
            </a:r>
            <a:r>
              <a:rPr sz="2800" spc="-30" dirty="0">
                <a:latin typeface="Arial"/>
                <a:cs typeface="Arial"/>
              </a:rPr>
              <a:t>“luyện </a:t>
            </a:r>
            <a:r>
              <a:rPr sz="2800" spc="-40" dirty="0">
                <a:latin typeface="Arial"/>
                <a:cs typeface="Arial"/>
              </a:rPr>
              <a:t>tập”, </a:t>
            </a:r>
            <a:r>
              <a:rPr sz="2800" spc="-110" dirty="0">
                <a:latin typeface="Arial"/>
                <a:cs typeface="Arial"/>
              </a:rPr>
              <a:t>cố </a:t>
            </a:r>
            <a:r>
              <a:rPr sz="2800" spc="-135" dirty="0">
                <a:latin typeface="Arial"/>
                <a:cs typeface="Arial"/>
              </a:rPr>
              <a:t>gắng </a:t>
            </a:r>
            <a:r>
              <a:rPr sz="2800" spc="-110" dirty="0">
                <a:latin typeface="Arial"/>
                <a:cs typeface="Arial"/>
              </a:rPr>
              <a:t>có </a:t>
            </a:r>
            <a:r>
              <a:rPr sz="2800" spc="-75" dirty="0">
                <a:latin typeface="Arial"/>
                <a:cs typeface="Arial"/>
              </a:rPr>
              <a:t>chiến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lược.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3"/>
          <p:cNvSpPr/>
          <p:nvPr/>
        </p:nvSpPr>
        <p:spPr>
          <a:xfrm>
            <a:off x="2486990" y="1196884"/>
            <a:ext cx="4322421" cy="3188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00"/>
          </a:p>
        </p:txBody>
      </p:sp>
      <p:sp>
        <p:nvSpPr>
          <p:cNvPr id="6" name="object 4"/>
          <p:cNvSpPr txBox="1"/>
          <p:nvPr/>
        </p:nvSpPr>
        <p:spPr>
          <a:xfrm>
            <a:off x="377230" y="4096280"/>
            <a:ext cx="8586200" cy="231409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065" marR="5080" algn="ctr">
              <a:spcBef>
                <a:spcPts val="345"/>
              </a:spcBef>
            </a:pPr>
            <a:r>
              <a:rPr sz="2800" spc="-85" dirty="0" err="1" smtClean="0">
                <a:latin typeface="Arial"/>
                <a:cs typeface="Arial"/>
              </a:rPr>
              <a:t>Thất</a:t>
            </a:r>
            <a:r>
              <a:rPr sz="2800" spc="-85" dirty="0" smtClean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bại/phạm </a:t>
            </a:r>
            <a:r>
              <a:rPr sz="2800" spc="-110" dirty="0">
                <a:latin typeface="Arial"/>
                <a:cs typeface="Arial"/>
              </a:rPr>
              <a:t>sai </a:t>
            </a:r>
            <a:r>
              <a:rPr sz="2800" spc="-65" dirty="0">
                <a:latin typeface="Arial"/>
                <a:cs typeface="Arial"/>
              </a:rPr>
              <a:t>lầm </a:t>
            </a:r>
            <a:r>
              <a:rPr sz="2800" spc="-80" dirty="0">
                <a:latin typeface="Arial"/>
                <a:cs typeface="Arial"/>
              </a:rPr>
              <a:t>không </a:t>
            </a:r>
            <a:r>
              <a:rPr sz="2800" spc="-55" dirty="0">
                <a:latin typeface="Arial"/>
                <a:cs typeface="Arial"/>
              </a:rPr>
              <a:t>bỏ </a:t>
            </a:r>
            <a:r>
              <a:rPr sz="2800" spc="-105" dirty="0">
                <a:latin typeface="Arial"/>
                <a:cs typeface="Arial"/>
              </a:rPr>
              <a:t>cuộc mà </a:t>
            </a:r>
            <a:r>
              <a:rPr sz="2800" spc="-15" dirty="0">
                <a:latin typeface="Arial"/>
                <a:cs typeface="Arial"/>
              </a:rPr>
              <a:t>tiếp  </a:t>
            </a:r>
            <a:r>
              <a:rPr sz="2800" spc="-35" dirty="0">
                <a:latin typeface="Arial"/>
                <a:cs typeface="Arial"/>
              </a:rPr>
              <a:t>tục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vượt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khó,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hỏi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tìm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nguồn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thông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tin/hỗ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trợ…</a:t>
            </a:r>
            <a:endParaRPr sz="2800" dirty="0">
              <a:latin typeface="Arial"/>
              <a:cs typeface="Arial"/>
            </a:endParaRPr>
          </a:p>
          <a:p>
            <a:pPr marL="303530">
              <a:spcBef>
                <a:spcPts val="390"/>
              </a:spcBef>
            </a:pPr>
            <a:r>
              <a:rPr sz="2800" spc="-170" dirty="0">
                <a:solidFill>
                  <a:srgbClr val="0000CC"/>
                </a:solidFill>
                <a:latin typeface="Arial"/>
                <a:cs typeface="Arial"/>
              </a:rPr>
              <a:t>Sai 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sót </a:t>
            </a:r>
            <a:r>
              <a:rPr sz="2800" spc="-70" dirty="0">
                <a:solidFill>
                  <a:srgbClr val="0000CC"/>
                </a:solidFill>
                <a:latin typeface="Arial"/>
                <a:cs typeface="Arial"/>
              </a:rPr>
              <a:t>là </a:t>
            </a:r>
            <a:r>
              <a:rPr sz="2800" spc="-150" dirty="0">
                <a:solidFill>
                  <a:srgbClr val="0000CC"/>
                </a:solidFill>
                <a:latin typeface="Arial"/>
                <a:cs typeface="Arial"/>
              </a:rPr>
              <a:t>cơ 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hội </a:t>
            </a:r>
            <a:r>
              <a:rPr sz="2800" spc="-70" dirty="0">
                <a:solidFill>
                  <a:srgbClr val="0000CC"/>
                </a:solidFill>
                <a:latin typeface="Arial"/>
                <a:cs typeface="Arial"/>
              </a:rPr>
              <a:t>quý </a:t>
            </a:r>
            <a:r>
              <a:rPr sz="2800" spc="-60" dirty="0">
                <a:solidFill>
                  <a:srgbClr val="0000CC"/>
                </a:solidFill>
                <a:latin typeface="Arial"/>
                <a:cs typeface="Arial"/>
              </a:rPr>
              <a:t>để </a:t>
            </a:r>
            <a:r>
              <a:rPr sz="2800" spc="-80" dirty="0">
                <a:solidFill>
                  <a:srgbClr val="0000CC"/>
                </a:solidFill>
                <a:latin typeface="Arial"/>
                <a:cs typeface="Arial"/>
              </a:rPr>
              <a:t>học, </a:t>
            </a:r>
            <a:r>
              <a:rPr sz="2800" spc="-65" dirty="0">
                <a:solidFill>
                  <a:srgbClr val="0000CC"/>
                </a:solidFill>
                <a:latin typeface="Arial"/>
                <a:cs typeface="Arial"/>
              </a:rPr>
              <a:t>làm </a:t>
            </a:r>
            <a:r>
              <a:rPr sz="2800" spc="40" dirty="0">
                <a:solidFill>
                  <a:srgbClr val="0000CC"/>
                </a:solidFill>
                <a:latin typeface="Arial"/>
                <a:cs typeface="Arial"/>
              </a:rPr>
              <a:t>tốt</a:t>
            </a:r>
            <a:r>
              <a:rPr sz="2800" spc="-2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85" dirty="0">
                <a:solidFill>
                  <a:srgbClr val="0000CC"/>
                </a:solidFill>
                <a:latin typeface="Arial"/>
                <a:cs typeface="Arial"/>
              </a:rPr>
              <a:t>hơn</a:t>
            </a:r>
            <a:endParaRPr sz="2800" dirty="0">
              <a:latin typeface="Arial"/>
              <a:cs typeface="Arial"/>
            </a:endParaRPr>
          </a:p>
          <a:p>
            <a:pPr marL="612775" marR="496570" indent="-291465">
              <a:spcBef>
                <a:spcPts val="540"/>
              </a:spcBef>
            </a:pPr>
            <a:r>
              <a:rPr sz="2800" spc="-85" dirty="0">
                <a:solidFill>
                  <a:srgbClr val="C00000"/>
                </a:solidFill>
                <a:latin typeface="Arial"/>
                <a:cs typeface="Arial"/>
              </a:rPr>
              <a:t>Thất </a:t>
            </a:r>
            <a:r>
              <a:rPr sz="2800" spc="-65" dirty="0">
                <a:solidFill>
                  <a:srgbClr val="C00000"/>
                </a:solidFill>
                <a:latin typeface="Arial"/>
                <a:cs typeface="Arial"/>
              </a:rPr>
              <a:t>bại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không 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ngược </a:t>
            </a:r>
            <a:r>
              <a:rPr sz="2800" spc="-75" dirty="0">
                <a:solidFill>
                  <a:srgbClr val="C00000"/>
                </a:solidFill>
                <a:latin typeface="Arial"/>
                <a:cs typeface="Arial"/>
              </a:rPr>
              <a:t>với </a:t>
            </a:r>
            <a:r>
              <a:rPr sz="2800" spc="-45" dirty="0">
                <a:solidFill>
                  <a:srgbClr val="C00000"/>
                </a:solidFill>
                <a:latin typeface="Arial"/>
                <a:cs typeface="Arial"/>
              </a:rPr>
              <a:t>thành</a:t>
            </a:r>
            <a:r>
              <a:rPr sz="2800" spc="-2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95" dirty="0">
                <a:solidFill>
                  <a:srgbClr val="C00000"/>
                </a:solidFill>
                <a:latin typeface="Arial"/>
                <a:cs typeface="Arial"/>
              </a:rPr>
              <a:t>công,  </a:t>
            </a:r>
            <a:r>
              <a:rPr sz="2800" spc="-105" dirty="0">
                <a:solidFill>
                  <a:srgbClr val="C00000"/>
                </a:solidFill>
                <a:latin typeface="Arial"/>
                <a:cs typeface="Arial"/>
              </a:rPr>
              <a:t>mà </a:t>
            </a:r>
            <a:r>
              <a:rPr sz="2800" spc="-70" dirty="0">
                <a:solidFill>
                  <a:srgbClr val="C00000"/>
                </a:solidFill>
                <a:latin typeface="Arial"/>
                <a:cs typeface="Arial"/>
              </a:rPr>
              <a:t>là 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một </a:t>
            </a:r>
            <a:r>
              <a:rPr sz="2800" spc="-80" dirty="0">
                <a:solidFill>
                  <a:srgbClr val="C00000"/>
                </a:solidFill>
                <a:latin typeface="Arial"/>
                <a:cs typeface="Arial"/>
              </a:rPr>
              <a:t>phần </a:t>
            </a:r>
            <a:r>
              <a:rPr sz="2800" spc="-120" dirty="0">
                <a:solidFill>
                  <a:srgbClr val="C00000"/>
                </a:solidFill>
                <a:latin typeface="Arial"/>
                <a:cs typeface="Arial"/>
              </a:rPr>
              <a:t>của </a:t>
            </a:r>
            <a:r>
              <a:rPr sz="2800" spc="-45" dirty="0">
                <a:solidFill>
                  <a:srgbClr val="C00000"/>
                </a:solidFill>
                <a:latin typeface="Arial"/>
                <a:cs typeface="Arial"/>
              </a:rPr>
              <a:t>thành</a:t>
            </a:r>
            <a:r>
              <a:rPr sz="2800" spc="-2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C00000"/>
                </a:solidFill>
                <a:latin typeface="Arial"/>
                <a:cs typeface="Arial"/>
              </a:rPr>
              <a:t>công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07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/>
          <p:nvPr/>
        </p:nvSpPr>
        <p:spPr>
          <a:xfrm>
            <a:off x="304800" y="403187"/>
            <a:ext cx="8458200" cy="53880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Tại sao cần nếp nghĩ </a:t>
            </a:r>
            <a:r>
              <a:rPr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nghiệm?</a:t>
            </a:r>
          </a:p>
          <a:p>
            <a:pPr marL="127000" indent="-114300">
              <a:lnSpc>
                <a:spcPct val="150000"/>
              </a:lnSpc>
              <a:spcBef>
                <a:spcPts val="745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trải nghiệm: thường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 sót</a:t>
            </a:r>
          </a:p>
          <a:p>
            <a:pPr marL="127000" indent="-114300">
              <a:lnSpc>
                <a:spcPct val="15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học từ sai sót/thất bại</a:t>
            </a:r>
          </a:p>
          <a:p>
            <a:pPr marL="127000" indent="-114300">
              <a:lnSpc>
                <a:spcPct val="150000"/>
              </a:lnSpc>
              <a:spcBef>
                <a:spcPts val="285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Cần cố gắng vì có thể phải đi làm lại</a:t>
            </a:r>
          </a:p>
          <a:p>
            <a:pPr marL="127000" indent="-114300">
              <a:lnSpc>
                <a:spcPct val="150000"/>
              </a:lnSpc>
              <a:spcBef>
                <a:spcPts val="300"/>
              </a:spcBef>
              <a:buChar char="•"/>
              <a:tabLst>
                <a:tab pos="1270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Nếp nghĩ phát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nền tảng cho phát triển năng lực</a:t>
            </a:r>
          </a:p>
        </p:txBody>
      </p:sp>
    </p:spTree>
    <p:extLst>
      <p:ext uri="{BB962C8B-B14F-4D97-AF65-F5344CB8AC3E}">
        <p14:creationId xmlns:p14="http://schemas.microsoft.com/office/powerpoint/2010/main" val="22787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771650" y="471158"/>
            <a:ext cx="524065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145" dirty="0"/>
              <a:t>Nếp </a:t>
            </a:r>
            <a:r>
              <a:rPr spc="-135" dirty="0"/>
              <a:t>nghĩ </a:t>
            </a:r>
            <a:r>
              <a:rPr spc="-155" dirty="0"/>
              <a:t>của</a:t>
            </a:r>
            <a:r>
              <a:rPr spc="-290" dirty="0"/>
              <a:t> </a:t>
            </a:r>
            <a:r>
              <a:rPr spc="-125" dirty="0"/>
              <a:t>bạn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69668"/>
              </p:ext>
            </p:extLst>
          </p:nvPr>
        </p:nvGraphicFramePr>
        <p:xfrm>
          <a:off x="419100" y="1271378"/>
          <a:ext cx="8496300" cy="5202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150"/>
                <a:gridCol w="4248150"/>
              </a:tblGrid>
              <a:tr h="4862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600" b="1" spc="-12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“Fixed</a:t>
                      </a:r>
                      <a:r>
                        <a:rPr sz="2600" b="1" spc="-9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1" spc="-9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mindset”</a:t>
                      </a:r>
                      <a:endParaRPr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011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600" b="1" spc="-85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“Growth</a:t>
                      </a:r>
                      <a:r>
                        <a:rPr sz="2600" b="1" spc="-10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1" spc="-90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mindset”</a:t>
                      </a:r>
                      <a:endParaRPr sz="2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8011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4898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 lỗi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trách nhiệm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 tới những gì đã làm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 đến cái sẽ làm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để/vì thi cử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để hiểu biết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 tài năng, thông minh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 ngợi nỗ lực, cố gắng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488693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 thất bại → tại tôi dở</a:t>
                      </a:r>
                    </a:p>
                  </a:txBody>
                  <a:tcPr marL="0" marR="0" marT="24014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Thất bại → nỗ lực học</a:t>
                      </a:r>
                    </a:p>
                  </a:txBody>
                  <a:tcPr marL="0" marR="0" marT="24014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48989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bị thách thức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Dám thách thức chính mình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89213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Ngại hỏi vì sợ </a:t>
                      </a:r>
                      <a:r>
                        <a:rPr sz="2600" b="0" spc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chê</a:t>
                      </a:r>
                      <a:r>
                        <a:rPr lang="en-US" sz="2600" b="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dở</a:t>
                      </a:r>
                      <a:r>
                        <a:rPr sz="2600" b="0" spc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sz="2600" b="0" spc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dốt</a:t>
                      </a: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 sàng hỏi để mở mang tri</a:t>
                      </a: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thức, học hỏi điều mới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88973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 thành công, tôi khó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chịu/ghen tức</a:t>
                      </a:r>
                      <a:endParaRPr sz="2600" b="0" spc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1613" marB="0">
                    <a:lnL w="3175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 thành công, tôi có thêm</a:t>
                      </a: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2600" b="0" spc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hứng (học hỏi nơi bạn)</a:t>
                      </a:r>
                    </a:p>
                  </a:txBody>
                  <a:tcPr marL="0" marR="0" marT="21613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6" name="object 4"/>
          <p:cNvSpPr/>
          <p:nvPr/>
        </p:nvSpPr>
        <p:spPr>
          <a:xfrm>
            <a:off x="7467600" y="273350"/>
            <a:ext cx="1478279" cy="895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/>
          <p:nvPr/>
        </p:nvSpPr>
        <p:spPr>
          <a:xfrm>
            <a:off x="228600" y="122498"/>
            <a:ext cx="1470218" cy="10205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498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/>
          <p:nvPr/>
        </p:nvSpPr>
        <p:spPr>
          <a:xfrm>
            <a:off x="2253214" y="457200"/>
            <a:ext cx="45720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Arial"/>
                <a:cs typeface="Arial"/>
              </a:rPr>
              <a:t>“Mindset” </a:t>
            </a:r>
            <a:r>
              <a:rPr sz="2800" spc="-60" dirty="0" err="1" smtClean="0">
                <a:latin typeface="Arial"/>
                <a:cs typeface="Arial"/>
              </a:rPr>
              <a:t>trong</a:t>
            </a:r>
            <a:r>
              <a:rPr lang="en-US" sz="2800" spc="-60" dirty="0" smtClean="0">
                <a:latin typeface="Arial"/>
                <a:cs typeface="Arial"/>
              </a:rPr>
              <a:t> </a:t>
            </a:r>
            <a:r>
              <a:rPr sz="2800" spc="-130" dirty="0" err="1" smtClean="0">
                <a:latin typeface="Arial"/>
                <a:cs typeface="Arial"/>
              </a:rPr>
              <a:t>tương</a:t>
            </a:r>
            <a:r>
              <a:rPr sz="2800" spc="-245" dirty="0" smtClean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quan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7"/>
          <p:cNvSpPr/>
          <p:nvPr/>
        </p:nvSpPr>
        <p:spPr>
          <a:xfrm>
            <a:off x="246743" y="1575408"/>
            <a:ext cx="4073971" cy="4977792"/>
          </a:xfrm>
          <a:custGeom>
            <a:avLst/>
            <a:gdLst/>
            <a:ahLst/>
            <a:cxnLst/>
            <a:rect l="l" t="t" r="r" b="b"/>
            <a:pathLst>
              <a:path w="2057400" h="2202179">
                <a:moveTo>
                  <a:pt x="0" y="2202180"/>
                </a:moveTo>
                <a:lnTo>
                  <a:pt x="2057400" y="2202180"/>
                </a:lnTo>
                <a:lnTo>
                  <a:pt x="2057400" y="0"/>
                </a:lnTo>
                <a:lnTo>
                  <a:pt x="0" y="0"/>
                </a:lnTo>
                <a:lnTo>
                  <a:pt x="0" y="2202180"/>
                </a:lnTo>
                <a:close/>
              </a:path>
            </a:pathLst>
          </a:custGeom>
          <a:ln w="457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8"/>
          <p:cNvSpPr txBox="1"/>
          <p:nvPr/>
        </p:nvSpPr>
        <p:spPr>
          <a:xfrm>
            <a:off x="311124" y="1758489"/>
            <a:ext cx="3943202" cy="3080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spcBef>
                <a:spcPts val="1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với tư duy cố</a:t>
            </a:r>
          </a:p>
          <a:p>
            <a:pPr marL="127000" marR="5080">
              <a:spcBef>
                <a:spcPts val="110"/>
              </a:spcBef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chờ đợi mọi thứ tốt  đẹp xảy ra một cách tự  động!</a:t>
            </a:r>
          </a:p>
          <a:p>
            <a:pPr marL="127000" indent="-114300">
              <a:spcBef>
                <a:spcPts val="32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 duy cố định tin rằng</a:t>
            </a:r>
          </a:p>
          <a:p>
            <a:pPr marL="127000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vấn đề là dấu hiệu</a:t>
            </a:r>
          </a:p>
          <a:p>
            <a:pPr marL="127000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những rạn nứt sâu!</a:t>
            </a:r>
          </a:p>
        </p:txBody>
      </p:sp>
      <p:sp>
        <p:nvSpPr>
          <p:cNvPr id="7" name="object 9"/>
          <p:cNvSpPr/>
          <p:nvPr/>
        </p:nvSpPr>
        <p:spPr>
          <a:xfrm>
            <a:off x="4547046" y="1558182"/>
            <a:ext cx="4375747" cy="4995016"/>
          </a:xfrm>
          <a:custGeom>
            <a:avLst/>
            <a:gdLst/>
            <a:ahLst/>
            <a:cxnLst/>
            <a:rect l="l" t="t" r="r" b="b"/>
            <a:pathLst>
              <a:path w="2209800" h="2209800">
                <a:moveTo>
                  <a:pt x="0" y="2209799"/>
                </a:moveTo>
                <a:lnTo>
                  <a:pt x="2209800" y="2209799"/>
                </a:lnTo>
                <a:lnTo>
                  <a:pt x="2209800" y="0"/>
                </a:lnTo>
                <a:lnTo>
                  <a:pt x="0" y="0"/>
                </a:lnTo>
                <a:lnTo>
                  <a:pt x="0" y="2209799"/>
                </a:lnTo>
                <a:close/>
              </a:path>
            </a:pathLst>
          </a:custGeom>
          <a:ln w="4572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8" name="object 10"/>
          <p:cNvSpPr txBox="1"/>
          <p:nvPr/>
        </p:nvSpPr>
        <p:spPr>
          <a:xfrm>
            <a:off x="4612684" y="1690487"/>
            <a:ext cx="4143128" cy="48423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spcBef>
                <a:spcPts val="100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với tư duy phát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/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biết rằng mình cần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38735">
              <a:spcBef>
                <a:spcPts val="165"/>
              </a:spcBef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 nỗ lực dựng xây điều  tốt đẹp.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5080" indent="-114300">
              <a:spcBef>
                <a:spcPts val="515"/>
              </a:spcBef>
              <a:buFont typeface="Arial"/>
              <a:buChar char="•"/>
              <a:tabLst>
                <a:tab pos="127000" algn="l"/>
              </a:tabLst>
            </a:pPr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 duy phát triển tin rằng  bạn, người có tương quan  với bạn, và tương quan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0" marR="37465"/>
            <a:r>
              <a:rPr sz="280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 hai người có thể gặp  khó khăn nhưng luôn có  thể phát triển và thay đổi  tích cực.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11"/>
          <p:cNvSpPr/>
          <p:nvPr/>
        </p:nvSpPr>
        <p:spPr>
          <a:xfrm>
            <a:off x="7162800" y="381000"/>
            <a:ext cx="1759993" cy="106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2"/>
          <p:cNvSpPr/>
          <p:nvPr/>
        </p:nvSpPr>
        <p:spPr>
          <a:xfrm>
            <a:off x="228600" y="340407"/>
            <a:ext cx="1486405" cy="10311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941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133600" y="1066800"/>
            <a:ext cx="405625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420" dirty="0">
                <a:solidFill>
                  <a:srgbClr val="C00000"/>
                </a:solidFill>
                <a:latin typeface="DejaVu Sans"/>
                <a:cs typeface="DejaVu Sans"/>
              </a:rPr>
              <a:t>S </a:t>
            </a:r>
            <a:r>
              <a:rPr sz="4800" spc="-275" dirty="0">
                <a:solidFill>
                  <a:srgbClr val="C00000"/>
                </a:solidFill>
                <a:latin typeface="DejaVu Sans"/>
                <a:cs typeface="DejaVu Sans"/>
              </a:rPr>
              <a:t>= </a:t>
            </a:r>
            <a:r>
              <a:rPr sz="4800" spc="-185" dirty="0">
                <a:solidFill>
                  <a:srgbClr val="C00000"/>
                </a:solidFill>
                <a:latin typeface="DejaVu Sans"/>
                <a:cs typeface="DejaVu Sans"/>
              </a:rPr>
              <a:t>A </a:t>
            </a:r>
            <a:r>
              <a:rPr sz="4800" spc="-375" dirty="0">
                <a:solidFill>
                  <a:srgbClr val="C00000"/>
                </a:solidFill>
                <a:latin typeface="DejaVu Sans"/>
                <a:cs typeface="DejaVu Sans"/>
              </a:rPr>
              <a:t>×</a:t>
            </a:r>
            <a:r>
              <a:rPr sz="4800" spc="-560" dirty="0">
                <a:solidFill>
                  <a:srgbClr val="C00000"/>
                </a:solidFill>
                <a:latin typeface="DejaVu Sans"/>
                <a:cs typeface="DejaVu Sans"/>
              </a:rPr>
              <a:t> </a:t>
            </a:r>
            <a:r>
              <a:rPr sz="4800" spc="-105" dirty="0">
                <a:solidFill>
                  <a:srgbClr val="C00000"/>
                </a:solidFill>
                <a:latin typeface="DejaVu Sans"/>
                <a:cs typeface="DejaVu Sans"/>
              </a:rPr>
              <a:t>E</a:t>
            </a:r>
            <a:r>
              <a:rPr sz="4800" spc="-157" baseline="27777" dirty="0">
                <a:solidFill>
                  <a:srgbClr val="C00000"/>
                </a:solidFill>
                <a:latin typeface="DejaVu Sans"/>
                <a:cs typeface="DejaVu Sans"/>
              </a:rPr>
              <a:t>2</a:t>
            </a:r>
            <a:endParaRPr sz="4800" baseline="27777" dirty="0">
              <a:latin typeface="DejaVu Sans"/>
              <a:cs typeface="DejaVu Sans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447800" y="1905000"/>
            <a:ext cx="6629400" cy="160364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spcBef>
                <a:spcPts val="385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uccess : Thành công</a:t>
            </a:r>
          </a:p>
          <a:p>
            <a:pPr marL="127000" indent="-114300">
              <a:spcBef>
                <a:spcPts val="285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bility: Năng lực</a:t>
            </a:r>
          </a:p>
          <a:p>
            <a:pPr marL="849630"/>
            <a:r>
              <a:rPr sz="2400" dirty="0">
                <a:latin typeface="Arial"/>
                <a:cs typeface="Arial"/>
              </a:rPr>
              <a:t>(thông minh, tính cách, tài năng…)</a:t>
            </a:r>
          </a:p>
          <a:p>
            <a:pPr marL="127000" indent="-114300">
              <a:spcBef>
                <a:spcPts val="290"/>
              </a:spcBef>
              <a:buFont typeface="Arial"/>
              <a:buChar char="•"/>
              <a:tabLst>
                <a:tab pos="127000" algn="l"/>
              </a:tabLst>
            </a:pP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ffort: Nỗ lực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428171" y="3737244"/>
            <a:ext cx="8382000" cy="12962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900"/>
              </a:lnSpc>
              <a:spcBef>
                <a:spcPts val="100"/>
              </a:spcBef>
            </a:pPr>
            <a:r>
              <a:rPr sz="2000" spc="-30" dirty="0">
                <a:latin typeface="Arial"/>
                <a:cs typeface="Arial"/>
              </a:rPr>
              <a:t>Duckworth, </a:t>
            </a:r>
            <a:r>
              <a:rPr sz="2000" spc="-60" dirty="0">
                <a:latin typeface="Arial"/>
                <a:cs typeface="Arial"/>
              </a:rPr>
              <a:t>A. </a:t>
            </a:r>
            <a:r>
              <a:rPr sz="2000" spc="-70" dirty="0">
                <a:latin typeface="Arial"/>
                <a:cs typeface="Arial"/>
              </a:rPr>
              <a:t>L. </a:t>
            </a:r>
            <a:r>
              <a:rPr sz="2000" spc="-40" dirty="0">
                <a:latin typeface="Arial"/>
                <a:cs typeface="Arial"/>
              </a:rPr>
              <a:t>(2016). </a:t>
            </a:r>
            <a:r>
              <a:rPr sz="2000" i="1" spc="-75" dirty="0">
                <a:latin typeface="Trebuchet MS"/>
                <a:cs typeface="Trebuchet MS"/>
              </a:rPr>
              <a:t>Grit: </a:t>
            </a:r>
            <a:r>
              <a:rPr sz="2000" i="1" spc="-60" dirty="0">
                <a:latin typeface="Trebuchet MS"/>
                <a:cs typeface="Trebuchet MS"/>
              </a:rPr>
              <a:t>The </a:t>
            </a:r>
            <a:r>
              <a:rPr sz="2000" i="1" spc="-45" dirty="0">
                <a:latin typeface="Trebuchet MS"/>
                <a:cs typeface="Trebuchet MS"/>
              </a:rPr>
              <a:t>Power </a:t>
            </a:r>
            <a:r>
              <a:rPr sz="2000" i="1" spc="-60" dirty="0">
                <a:latin typeface="Trebuchet MS"/>
                <a:cs typeface="Trebuchet MS"/>
              </a:rPr>
              <a:t>of </a:t>
            </a:r>
            <a:r>
              <a:rPr sz="2000" i="1" spc="-35" dirty="0">
                <a:latin typeface="Trebuchet MS"/>
                <a:cs typeface="Trebuchet MS"/>
              </a:rPr>
              <a:t>Passion </a:t>
            </a:r>
            <a:r>
              <a:rPr sz="2000" i="1" spc="-30" dirty="0">
                <a:latin typeface="Trebuchet MS"/>
                <a:cs typeface="Trebuchet MS"/>
              </a:rPr>
              <a:t>and </a:t>
            </a:r>
            <a:r>
              <a:rPr sz="2000" i="1" spc="-45" dirty="0">
                <a:latin typeface="Trebuchet MS"/>
                <a:cs typeface="Trebuchet MS"/>
              </a:rPr>
              <a:t>Perseverance</a:t>
            </a:r>
            <a:r>
              <a:rPr sz="2000" spc="-45" dirty="0">
                <a:latin typeface="Arial"/>
                <a:cs typeface="Arial"/>
              </a:rPr>
              <a:t>. </a:t>
            </a:r>
            <a:r>
              <a:rPr sz="2000" spc="-50" dirty="0">
                <a:latin typeface="Arial"/>
                <a:cs typeface="Arial"/>
              </a:rPr>
              <a:t>New </a:t>
            </a:r>
            <a:r>
              <a:rPr sz="2000" spc="-60" dirty="0">
                <a:latin typeface="Arial"/>
                <a:cs typeface="Arial"/>
              </a:rPr>
              <a:t>York: </a:t>
            </a:r>
            <a:r>
              <a:rPr sz="2000" spc="-50" dirty="0">
                <a:latin typeface="Arial"/>
                <a:cs typeface="Arial"/>
              </a:rPr>
              <a:t>Scribner  </a:t>
            </a:r>
            <a:r>
              <a:rPr sz="2000" spc="-60" dirty="0">
                <a:latin typeface="Arial"/>
                <a:cs typeface="Arial"/>
              </a:rPr>
              <a:t>Ericsson, </a:t>
            </a:r>
            <a:r>
              <a:rPr sz="2000" spc="-55" dirty="0">
                <a:latin typeface="Arial"/>
                <a:cs typeface="Arial"/>
              </a:rPr>
              <a:t>A. </a:t>
            </a:r>
            <a:r>
              <a:rPr sz="2000" spc="-80" dirty="0">
                <a:latin typeface="Arial"/>
                <a:cs typeface="Arial"/>
              </a:rPr>
              <a:t>K. </a:t>
            </a:r>
            <a:r>
              <a:rPr sz="2000" spc="-40" dirty="0">
                <a:latin typeface="Arial"/>
                <a:cs typeface="Arial"/>
              </a:rPr>
              <a:t>(2016). </a:t>
            </a:r>
            <a:r>
              <a:rPr sz="2000" i="1" spc="-50" dirty="0">
                <a:latin typeface="Trebuchet MS"/>
                <a:cs typeface="Trebuchet MS"/>
              </a:rPr>
              <a:t>Peak: Secrets </a:t>
            </a:r>
            <a:r>
              <a:rPr sz="2000" i="1" spc="-60" dirty="0">
                <a:latin typeface="Trebuchet MS"/>
                <a:cs typeface="Trebuchet MS"/>
              </a:rPr>
              <a:t>from the </a:t>
            </a:r>
            <a:r>
              <a:rPr sz="2000" i="1" spc="-25" dirty="0">
                <a:latin typeface="Trebuchet MS"/>
                <a:cs typeface="Trebuchet MS"/>
              </a:rPr>
              <a:t>New </a:t>
            </a:r>
            <a:r>
              <a:rPr sz="2000" i="1" spc="-50" dirty="0">
                <a:latin typeface="Trebuchet MS"/>
                <a:cs typeface="Trebuchet MS"/>
              </a:rPr>
              <a:t>Science </a:t>
            </a:r>
            <a:r>
              <a:rPr sz="2000" i="1" spc="-60" dirty="0">
                <a:latin typeface="Trebuchet MS"/>
                <a:cs typeface="Trebuchet MS"/>
              </a:rPr>
              <a:t>of </a:t>
            </a:r>
            <a:r>
              <a:rPr sz="2000" i="1" spc="-55" dirty="0">
                <a:latin typeface="Trebuchet MS"/>
                <a:cs typeface="Trebuchet MS"/>
              </a:rPr>
              <a:t>Expertise</a:t>
            </a:r>
            <a:r>
              <a:rPr sz="2000" spc="-55" dirty="0">
                <a:latin typeface="Arial"/>
                <a:cs typeface="Arial"/>
              </a:rPr>
              <a:t>. </a:t>
            </a:r>
            <a:r>
              <a:rPr sz="2000" spc="-50" dirty="0">
                <a:latin typeface="Arial"/>
                <a:cs typeface="Arial"/>
              </a:rPr>
              <a:t>New </a:t>
            </a:r>
            <a:r>
              <a:rPr sz="2000" spc="-60" dirty="0">
                <a:latin typeface="Arial"/>
                <a:cs typeface="Arial"/>
              </a:rPr>
              <a:t>York: </a:t>
            </a:r>
            <a:r>
              <a:rPr sz="2000" spc="-65" dirty="0">
                <a:latin typeface="Arial"/>
                <a:cs typeface="Arial"/>
              </a:rPr>
              <a:t>Eamon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Dolan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457200" y="5211440"/>
            <a:ext cx="8229600" cy="1613903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0" indent="-114300">
              <a:spcBef>
                <a:spcPts val="385"/>
              </a:spcBef>
              <a:buFontTx/>
              <a:buChar char="•"/>
              <a:tabLst>
                <a:tab pos="127000" algn="l"/>
              </a:tabLst>
            </a:pPr>
            <a:r>
              <a:rPr sz="2000" spc="-165" dirty="0">
                <a:latin typeface="Arial"/>
                <a:cs typeface="Arial"/>
              </a:rPr>
              <a:t>Tài </a:t>
            </a:r>
            <a:r>
              <a:rPr sz="2000" spc="-140" dirty="0">
                <a:latin typeface="Arial"/>
                <a:cs typeface="Arial"/>
              </a:rPr>
              <a:t>xế </a:t>
            </a:r>
            <a:r>
              <a:rPr sz="2000" spc="-50" dirty="0">
                <a:latin typeface="Arial"/>
                <a:cs typeface="Arial"/>
              </a:rPr>
              <a:t>taxi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0" dirty="0" smtClean="0">
                <a:latin typeface="Arial"/>
                <a:cs typeface="Arial"/>
              </a:rPr>
              <a:t>London</a:t>
            </a:r>
            <a:r>
              <a:rPr lang="en-US" sz="2000" spc="-90" dirty="0" smtClean="0">
                <a:latin typeface="Arial"/>
                <a:cs typeface="Arial"/>
              </a:rPr>
              <a:t> (</a:t>
            </a:r>
            <a:r>
              <a:rPr lang="en-US" sz="2000" spc="-45" dirty="0" smtClean="0">
                <a:latin typeface="Arial"/>
                <a:cs typeface="Arial"/>
              </a:rPr>
              <a:t>video.nationalgeographic.com/video/</a:t>
            </a:r>
            <a:r>
              <a:rPr lang="en-US" sz="2000" spc="-45" dirty="0" err="1" smtClean="0">
                <a:latin typeface="Arial"/>
                <a:cs typeface="Arial"/>
              </a:rPr>
              <a:t>london</a:t>
            </a:r>
            <a:r>
              <a:rPr lang="en-US" sz="2000" spc="-45" dirty="0" smtClean="0">
                <a:latin typeface="Arial"/>
                <a:cs typeface="Arial"/>
              </a:rPr>
              <a:t>-taxi-</a:t>
            </a:r>
            <a:r>
              <a:rPr lang="en-US" sz="2000" spc="-45" dirty="0" err="1" smtClean="0">
                <a:latin typeface="Arial"/>
                <a:cs typeface="Arial"/>
              </a:rPr>
              <a:t>sci</a:t>
            </a:r>
            <a:r>
              <a:rPr lang="en-US" sz="2000" spc="-45" dirty="0" smtClean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290"/>
              </a:spcBef>
              <a:buChar char="•"/>
              <a:tabLst>
                <a:tab pos="127000" algn="l"/>
              </a:tabLst>
            </a:pPr>
            <a:r>
              <a:rPr sz="2000" spc="-45" dirty="0" smtClean="0">
                <a:latin typeface="Arial"/>
                <a:cs typeface="Arial"/>
              </a:rPr>
              <a:t>“</a:t>
            </a:r>
            <a:r>
              <a:rPr sz="2000" spc="-45" dirty="0" err="1" smtClean="0">
                <a:latin typeface="Arial"/>
                <a:cs typeface="Arial"/>
              </a:rPr>
              <a:t>Chuột</a:t>
            </a:r>
            <a:r>
              <a:rPr sz="2000" spc="-45" dirty="0" smtClean="0">
                <a:latin typeface="Arial"/>
                <a:cs typeface="Arial"/>
              </a:rPr>
              <a:t> </a:t>
            </a:r>
            <a:r>
              <a:rPr sz="2000" spc="-65" dirty="0" err="1" smtClean="0">
                <a:latin typeface="Arial"/>
                <a:cs typeface="Arial"/>
              </a:rPr>
              <a:t>khoai</a:t>
            </a:r>
            <a:r>
              <a:rPr sz="2000" spc="-65" dirty="0" smtClean="0">
                <a:latin typeface="Arial"/>
                <a:cs typeface="Arial"/>
              </a:rPr>
              <a:t> </a:t>
            </a:r>
            <a:r>
              <a:rPr sz="2000" spc="5" dirty="0" err="1" smtClean="0">
                <a:latin typeface="Arial"/>
                <a:cs typeface="Arial"/>
              </a:rPr>
              <a:t>tây</a:t>
            </a:r>
            <a:r>
              <a:rPr sz="2000" spc="5" dirty="0" smtClean="0">
                <a:latin typeface="Arial"/>
                <a:cs typeface="Arial"/>
              </a:rPr>
              <a:t>” </a:t>
            </a:r>
            <a:r>
              <a:rPr sz="2000" spc="-114" dirty="0" smtClean="0">
                <a:latin typeface="Arial"/>
                <a:cs typeface="Arial"/>
              </a:rPr>
              <a:t>vs. </a:t>
            </a:r>
            <a:r>
              <a:rPr sz="2000" spc="-45" dirty="0" smtClean="0">
                <a:latin typeface="Arial"/>
                <a:cs typeface="Arial"/>
              </a:rPr>
              <a:t>“</a:t>
            </a:r>
            <a:r>
              <a:rPr sz="2000" spc="-45" dirty="0" err="1" smtClean="0">
                <a:latin typeface="Arial"/>
                <a:cs typeface="Arial"/>
              </a:rPr>
              <a:t>Chuột</a:t>
            </a:r>
            <a:r>
              <a:rPr sz="2000" spc="-45" dirty="0" smtClean="0">
                <a:latin typeface="Arial"/>
                <a:cs typeface="Arial"/>
              </a:rPr>
              <a:t> </a:t>
            </a:r>
            <a:r>
              <a:rPr sz="2000" spc="-10" dirty="0" err="1" smtClean="0">
                <a:latin typeface="Arial"/>
                <a:cs typeface="Arial"/>
              </a:rPr>
              <a:t>trại</a:t>
            </a:r>
            <a:r>
              <a:rPr sz="2000" spc="-380" dirty="0" smtClean="0">
                <a:latin typeface="Arial"/>
                <a:cs typeface="Arial"/>
              </a:rPr>
              <a:t> </a:t>
            </a:r>
            <a:r>
              <a:rPr sz="2000" spc="-5" dirty="0" err="1" smtClean="0">
                <a:latin typeface="Arial"/>
                <a:cs typeface="Arial"/>
              </a:rPr>
              <a:t>hè</a:t>
            </a:r>
            <a:r>
              <a:rPr sz="2000" spc="-5" dirty="0" smtClean="0">
                <a:latin typeface="Arial"/>
                <a:cs typeface="Arial"/>
              </a:rPr>
              <a:t>”</a:t>
            </a:r>
            <a:r>
              <a:rPr lang="en-US" sz="2000" spc="-5" dirty="0" smtClean="0">
                <a:latin typeface="Arial"/>
                <a:cs typeface="Arial"/>
              </a:rPr>
              <a:t> </a:t>
            </a:r>
          </a:p>
          <a:p>
            <a:pPr marL="127000" indent="-114300">
              <a:lnSpc>
                <a:spcPct val="100000"/>
              </a:lnSpc>
              <a:spcBef>
                <a:spcPts val="1955"/>
              </a:spcBef>
              <a:buChar char="•"/>
              <a:tabLst>
                <a:tab pos="127000" algn="l"/>
              </a:tabLst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 sinh đôi → 2 nhóm  chuột</a:t>
            </a:r>
          </a:p>
          <a:p>
            <a:pPr marL="127000" indent="-114300">
              <a:lnSpc>
                <a:spcPct val="100000"/>
              </a:lnSpc>
              <a:spcBef>
                <a:spcPts val="265"/>
              </a:spcBef>
              <a:buChar char="•"/>
              <a:tabLst>
                <a:tab pos="127000" algn="l"/>
              </a:tabLst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 khoai tây và Chuột trại hè.</a:t>
            </a:r>
          </a:p>
        </p:txBody>
      </p:sp>
    </p:spTree>
    <p:extLst>
      <p:ext uri="{BB962C8B-B14F-4D97-AF65-F5344CB8AC3E}">
        <p14:creationId xmlns:p14="http://schemas.microsoft.com/office/powerpoint/2010/main" val="41706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1371</Words>
  <Application>Microsoft Office PowerPoint</Application>
  <PresentationFormat>On-screen Show (4:3)</PresentationFormat>
  <Paragraphs>169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Nếp nghĩ phát triển  trong dạy –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Nếp nghĩ của bạn</vt:lpstr>
      <vt:lpstr>PowerPoint Presentation</vt:lpstr>
      <vt:lpstr>S = A × E2</vt:lpstr>
      <vt:lpstr>S = A(E) × E2</vt:lpstr>
      <vt:lpstr>Thực hành</vt:lpstr>
      <vt:lpstr>Thực hành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 Hoang</dc:creator>
  <cp:lastModifiedBy>Admin</cp:lastModifiedBy>
  <cp:revision>18</cp:revision>
  <dcterms:created xsi:type="dcterms:W3CDTF">2018-08-03T12:35:41Z</dcterms:created>
  <dcterms:modified xsi:type="dcterms:W3CDTF">2018-09-04T07:45:29Z</dcterms:modified>
</cp:coreProperties>
</file>